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81" r:id="rId2"/>
    <p:sldId id="275" r:id="rId3"/>
    <p:sldId id="276" r:id="rId4"/>
    <p:sldId id="282" r:id="rId5"/>
    <p:sldId id="265" r:id="rId6"/>
    <p:sldId id="263" r:id="rId7"/>
    <p:sldId id="283" r:id="rId8"/>
    <p:sldId id="286" r:id="rId9"/>
    <p:sldId id="288" r:id="rId10"/>
    <p:sldId id="287" r:id="rId11"/>
    <p:sldId id="264" r:id="rId12"/>
    <p:sldId id="267" r:id="rId13"/>
    <p:sldId id="268" r:id="rId14"/>
    <p:sldId id="270" r:id="rId15"/>
    <p:sldId id="271" r:id="rId16"/>
    <p:sldId id="273" r:id="rId17"/>
    <p:sldId id="262" r:id="rId18"/>
    <p:sldId id="277" r:id="rId19"/>
    <p:sldId id="285" r:id="rId20"/>
    <p:sldId id="279" r:id="rId21"/>
    <p:sldId id="280" r:id="rId22"/>
    <p:sldId id="266" r:id="rId23"/>
    <p:sldId id="274" r:id="rId24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81" autoAdjust="0"/>
    <p:restoredTop sz="94660"/>
  </p:normalViewPr>
  <p:slideViewPr>
    <p:cSldViewPr>
      <p:cViewPr>
        <p:scale>
          <a:sx n="90" d="100"/>
          <a:sy n="90" d="100"/>
        </p:scale>
        <p:origin x="-1008" y="-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661969-1B4C-45DF-834D-F731D75BC5CC}" type="datetimeFigureOut">
              <a:rPr lang="pl-PL" smtClean="0"/>
              <a:pPr/>
              <a:t>2013-05-08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543C54-AD0F-4306-B519-91A951956973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164314-CA9C-4E1A-B161-0F3F1FA6FD71}" type="datetimeFigureOut">
              <a:rPr lang="pl-PL" smtClean="0"/>
              <a:pPr/>
              <a:t>2013-05-08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83D84F-0260-4D2F-95E7-137DA4DA62B8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83D84F-0260-4D2F-95E7-137DA4DA62B8}" type="slidenum">
              <a:rPr lang="pl-PL" smtClean="0"/>
              <a:pPr/>
              <a:t>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smtClean="0"/>
              <a:t>2013-05-03</a:t>
            </a:r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Hanna Smolińska</a:t>
            </a: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797B2-567F-454E-AC17-14179527F48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smtClean="0"/>
              <a:t>2013-05-03</a:t>
            </a:r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Hanna Smolińska</a:t>
            </a: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797B2-567F-454E-AC17-14179527F48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smtClean="0"/>
              <a:t>2013-05-03</a:t>
            </a:r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Hanna Smolińska</a:t>
            </a: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797B2-567F-454E-AC17-14179527F48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smtClean="0"/>
              <a:t>2013-05-03</a:t>
            </a:r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Hanna Smolińska</a:t>
            </a: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797B2-567F-454E-AC17-14179527F48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smtClean="0"/>
              <a:t>2013-05-03</a:t>
            </a:r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Hanna Smolińska</a:t>
            </a: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797B2-567F-454E-AC17-14179527F48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smtClean="0"/>
              <a:t>2013-05-03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Hanna Smolińska</a:t>
            </a: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797B2-567F-454E-AC17-14179527F48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smtClean="0"/>
              <a:t>2013-05-03</a:t>
            </a:r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Hanna Smolińska</a:t>
            </a:r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797B2-567F-454E-AC17-14179527F48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smtClean="0"/>
              <a:t>2013-05-03</a:t>
            </a:r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Hanna Smolińska</a:t>
            </a: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797B2-567F-454E-AC17-14179527F48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smtClean="0"/>
              <a:t>2013-05-03</a:t>
            </a:r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Hanna Smolińska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797B2-567F-454E-AC17-14179527F48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smtClean="0"/>
              <a:t>2013-05-03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Hanna Smolińska</a:t>
            </a: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797B2-567F-454E-AC17-14179527F48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smtClean="0"/>
              <a:t>2013-05-03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Hanna Smolińska</a:t>
            </a: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797B2-567F-454E-AC17-14179527F48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 smtClean="0"/>
              <a:t>2013-05-03</a:t>
            </a:r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 smtClean="0"/>
              <a:t>Hanna Smolińska</a:t>
            </a: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D797B2-567F-454E-AC17-14179527F48F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earthkam.ucsd.edu/home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://images.earthkam.ucsd.edu/main.php?g2_itemId=169398" TargetMode="External"/><Relationship Id="rId13" Type="http://schemas.openxmlformats.org/officeDocument/2006/relationships/image" Target="../media/image14.png"/><Relationship Id="rId18" Type="http://schemas.openxmlformats.org/officeDocument/2006/relationships/hyperlink" Target="http://images.earthkam.ucsd.edu/main.php?g2_itemId=168054" TargetMode="External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12" Type="http://schemas.openxmlformats.org/officeDocument/2006/relationships/hyperlink" Target="http://images.earthkam.ucsd.edu/main.php?g2_itemId=168796" TargetMode="External"/><Relationship Id="rId17" Type="http://schemas.openxmlformats.org/officeDocument/2006/relationships/image" Target="../media/image16.png"/><Relationship Id="rId2" Type="http://schemas.openxmlformats.org/officeDocument/2006/relationships/hyperlink" Target="http://images.earthkam.ucsd.edu/main.php?g2_itemId=169027" TargetMode="External"/><Relationship Id="rId16" Type="http://schemas.openxmlformats.org/officeDocument/2006/relationships/hyperlink" Target="http://images.earthkam.ucsd.edu/main.php?g2_itemId=168348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mages.earthkam.ucsd.edu/main.php?g2_itemId=169748" TargetMode="External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5" Type="http://schemas.openxmlformats.org/officeDocument/2006/relationships/image" Target="../media/image15.png"/><Relationship Id="rId10" Type="http://schemas.openxmlformats.org/officeDocument/2006/relationships/hyperlink" Target="http://images.earthkam.ucsd.edu/main.php?g2_itemId=169076" TargetMode="External"/><Relationship Id="rId19" Type="http://schemas.openxmlformats.org/officeDocument/2006/relationships/image" Target="../media/image17.png"/><Relationship Id="rId4" Type="http://schemas.openxmlformats.org/officeDocument/2006/relationships/hyperlink" Target="http://images.earthkam.ucsd.edu/main.php?g2_itemId=170791" TargetMode="External"/><Relationship Id="rId9" Type="http://schemas.openxmlformats.org/officeDocument/2006/relationships/image" Target="../media/image12.png"/><Relationship Id="rId14" Type="http://schemas.openxmlformats.org/officeDocument/2006/relationships/hyperlink" Target="http://images.earthkam.ucsd.edu/main.php?g2_itemId=168411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images.earthkam.ucsd.edu/main.php?g2_itemId=156676" TargetMode="External"/><Relationship Id="rId13" Type="http://schemas.openxmlformats.org/officeDocument/2006/relationships/image" Target="../media/image23.png"/><Relationship Id="rId18" Type="http://schemas.openxmlformats.org/officeDocument/2006/relationships/hyperlink" Target="http://images.earthkam.ucsd.edu/main.php?g2_itemId=157110" TargetMode="External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12" Type="http://schemas.openxmlformats.org/officeDocument/2006/relationships/hyperlink" Target="http://images.earthkam.ucsd.edu/main.php?g2_itemId=156795" TargetMode="External"/><Relationship Id="rId17" Type="http://schemas.openxmlformats.org/officeDocument/2006/relationships/image" Target="../media/image25.png"/><Relationship Id="rId2" Type="http://schemas.openxmlformats.org/officeDocument/2006/relationships/hyperlink" Target="http://images.earthkam.ucsd.edu/main.php?g2_itemId=156039" TargetMode="External"/><Relationship Id="rId16" Type="http://schemas.openxmlformats.org/officeDocument/2006/relationships/hyperlink" Target="http://images.earthkam.ucsd.edu/main.php?g2_itemId=157040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mages.earthkam.ucsd.edu/main.php?g2_itemId=156256" TargetMode="External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5" Type="http://schemas.openxmlformats.org/officeDocument/2006/relationships/image" Target="../media/image24.png"/><Relationship Id="rId10" Type="http://schemas.openxmlformats.org/officeDocument/2006/relationships/hyperlink" Target="http://images.earthkam.ucsd.edu/main.php?g2_itemId=156634" TargetMode="External"/><Relationship Id="rId19" Type="http://schemas.openxmlformats.org/officeDocument/2006/relationships/image" Target="../media/image26.png"/><Relationship Id="rId4" Type="http://schemas.openxmlformats.org/officeDocument/2006/relationships/hyperlink" Target="http://images.earthkam.ucsd.edu/main.php?g2_itemId=156053" TargetMode="External"/><Relationship Id="rId9" Type="http://schemas.openxmlformats.org/officeDocument/2006/relationships/image" Target="../media/image21.png"/><Relationship Id="rId14" Type="http://schemas.openxmlformats.org/officeDocument/2006/relationships/hyperlink" Target="http://images.earthkam.ucsd.edu/main.php?g2_itemId=157033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://images.earthkam.ucsd.edu/main.php?g2_itemId=159882" TargetMode="External"/><Relationship Id="rId13" Type="http://schemas.openxmlformats.org/officeDocument/2006/relationships/image" Target="../media/image32.png"/><Relationship Id="rId18" Type="http://schemas.openxmlformats.org/officeDocument/2006/relationships/hyperlink" Target="http://images.earthkam.ucsd.edu/main.php?g2_itemId=158342" TargetMode="External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12" Type="http://schemas.openxmlformats.org/officeDocument/2006/relationships/hyperlink" Target="http://images.earthkam.ucsd.edu/main.php?g2_itemId=160463" TargetMode="External"/><Relationship Id="rId17" Type="http://schemas.openxmlformats.org/officeDocument/2006/relationships/image" Target="../media/image34.png"/><Relationship Id="rId2" Type="http://schemas.openxmlformats.org/officeDocument/2006/relationships/hyperlink" Target="http://images.earthkam.ucsd.edu/main.php?g2_itemId=157775" TargetMode="External"/><Relationship Id="rId16" Type="http://schemas.openxmlformats.org/officeDocument/2006/relationships/hyperlink" Target="http://images.earthkam.ucsd.edu/main.php?g2_itemId=159875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mages.earthkam.ucsd.edu/main.php?g2_itemId=157866" TargetMode="External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5" Type="http://schemas.openxmlformats.org/officeDocument/2006/relationships/image" Target="../media/image33.png"/><Relationship Id="rId10" Type="http://schemas.openxmlformats.org/officeDocument/2006/relationships/hyperlink" Target="http://images.earthkam.ucsd.edu/main.php?g2_itemId=161023" TargetMode="External"/><Relationship Id="rId19" Type="http://schemas.openxmlformats.org/officeDocument/2006/relationships/image" Target="../media/image35.png"/><Relationship Id="rId4" Type="http://schemas.openxmlformats.org/officeDocument/2006/relationships/hyperlink" Target="http://images.earthkam.ucsd.edu/main.php?g2_itemId=157817" TargetMode="External"/><Relationship Id="rId9" Type="http://schemas.openxmlformats.org/officeDocument/2006/relationships/image" Target="../media/image30.png"/><Relationship Id="rId14" Type="http://schemas.openxmlformats.org/officeDocument/2006/relationships/hyperlink" Target="http://images.earthkam.ucsd.edu/main.php?g2_itemId=160400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images.earthkam.ucsd.edu/main.php?g2_itemId=163637" TargetMode="External"/><Relationship Id="rId13" Type="http://schemas.openxmlformats.org/officeDocument/2006/relationships/image" Target="../media/image41.png"/><Relationship Id="rId18" Type="http://schemas.openxmlformats.org/officeDocument/2006/relationships/hyperlink" Target="http://images.earthkam.ucsd.edu/main.php?g2_itemId=166773" TargetMode="External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12" Type="http://schemas.openxmlformats.org/officeDocument/2006/relationships/hyperlink" Target="http://images.earthkam.ucsd.edu/main.php?g2_itemId=162690" TargetMode="External"/><Relationship Id="rId17" Type="http://schemas.openxmlformats.org/officeDocument/2006/relationships/image" Target="../media/image43.png"/><Relationship Id="rId2" Type="http://schemas.openxmlformats.org/officeDocument/2006/relationships/hyperlink" Target="http://images.earthkam.ucsd.edu/main.php?g2_itemId=161457" TargetMode="External"/><Relationship Id="rId16" Type="http://schemas.openxmlformats.org/officeDocument/2006/relationships/hyperlink" Target="http://images.earthkam.ucsd.edu/main.php?g2_itemId=163280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mages.earthkam.ucsd.edu/main.php?g2_itemId=165205" TargetMode="External"/><Relationship Id="rId11" Type="http://schemas.openxmlformats.org/officeDocument/2006/relationships/image" Target="../media/image40.png"/><Relationship Id="rId5" Type="http://schemas.openxmlformats.org/officeDocument/2006/relationships/image" Target="../media/image37.png"/><Relationship Id="rId15" Type="http://schemas.openxmlformats.org/officeDocument/2006/relationships/image" Target="../media/image42.png"/><Relationship Id="rId10" Type="http://schemas.openxmlformats.org/officeDocument/2006/relationships/hyperlink" Target="http://images.earthkam.ucsd.edu/main.php?g2_itemId=163049" TargetMode="External"/><Relationship Id="rId19" Type="http://schemas.openxmlformats.org/officeDocument/2006/relationships/image" Target="../media/image44.png"/><Relationship Id="rId4" Type="http://schemas.openxmlformats.org/officeDocument/2006/relationships/hyperlink" Target="http://images.earthkam.ucsd.edu/main.php?g2_itemId=166766" TargetMode="External"/><Relationship Id="rId9" Type="http://schemas.openxmlformats.org/officeDocument/2006/relationships/image" Target="../media/image39.png"/><Relationship Id="rId14" Type="http://schemas.openxmlformats.org/officeDocument/2006/relationships/hyperlink" Target="http://images.earthkam.ucsd.edu/main.php?g2_itemId=162241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images.earthkam.ucsd.edu/main.php?g2_itemId=174312" TargetMode="External"/><Relationship Id="rId13" Type="http://schemas.openxmlformats.org/officeDocument/2006/relationships/image" Target="../media/image50.png"/><Relationship Id="rId18" Type="http://schemas.openxmlformats.org/officeDocument/2006/relationships/hyperlink" Target="http://images.earthkam.ucsd.edu/main.php?g2_itemId=171078" TargetMode="External"/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12" Type="http://schemas.openxmlformats.org/officeDocument/2006/relationships/hyperlink" Target="http://images.earthkam.ucsd.edu/main.php?g2_itemId=173444" TargetMode="External"/><Relationship Id="rId17" Type="http://schemas.openxmlformats.org/officeDocument/2006/relationships/image" Target="../media/image52.png"/><Relationship Id="rId2" Type="http://schemas.openxmlformats.org/officeDocument/2006/relationships/hyperlink" Target="http://images.earthkam.ucsd.edu/main.php?g2_itemId=176041" TargetMode="External"/><Relationship Id="rId16" Type="http://schemas.openxmlformats.org/officeDocument/2006/relationships/hyperlink" Target="http://images.earthkam.ucsd.edu/main.php?g2_itemId=172387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mages.earthkam.ucsd.edu/main.php?g2_itemId=174193" TargetMode="External"/><Relationship Id="rId11" Type="http://schemas.openxmlformats.org/officeDocument/2006/relationships/image" Target="../media/image49.png"/><Relationship Id="rId5" Type="http://schemas.openxmlformats.org/officeDocument/2006/relationships/image" Target="../media/image46.png"/><Relationship Id="rId15" Type="http://schemas.openxmlformats.org/officeDocument/2006/relationships/image" Target="../media/image51.png"/><Relationship Id="rId10" Type="http://schemas.openxmlformats.org/officeDocument/2006/relationships/hyperlink" Target="http://images.earthkam.ucsd.edu/main.php?g2_itemId=173948" TargetMode="External"/><Relationship Id="rId19" Type="http://schemas.openxmlformats.org/officeDocument/2006/relationships/image" Target="../media/image53.png"/><Relationship Id="rId4" Type="http://schemas.openxmlformats.org/officeDocument/2006/relationships/hyperlink" Target="http://images.earthkam.ucsd.edu/main.php?g2_itemId=174326" TargetMode="External"/><Relationship Id="rId9" Type="http://schemas.openxmlformats.org/officeDocument/2006/relationships/image" Target="../media/image48.png"/><Relationship Id="rId14" Type="http://schemas.openxmlformats.org/officeDocument/2006/relationships/hyperlink" Target="http://images.earthkam.ucsd.edu/main.php?g2_itemId=172478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://images.earthkam.ucsd.edu/main.php?g2_itemId=176993" TargetMode="External"/><Relationship Id="rId13" Type="http://schemas.openxmlformats.org/officeDocument/2006/relationships/image" Target="../media/image59.png"/><Relationship Id="rId18" Type="http://schemas.openxmlformats.org/officeDocument/2006/relationships/hyperlink" Target="http://images.earthkam.ucsd.edu/main.php?g2_itemId=176440" TargetMode="External"/><Relationship Id="rId3" Type="http://schemas.openxmlformats.org/officeDocument/2006/relationships/image" Target="../media/image54.png"/><Relationship Id="rId7" Type="http://schemas.openxmlformats.org/officeDocument/2006/relationships/image" Target="../media/image56.png"/><Relationship Id="rId12" Type="http://schemas.openxmlformats.org/officeDocument/2006/relationships/hyperlink" Target="http://images.earthkam.ucsd.edu/main.php?g2_itemId=176930" TargetMode="External"/><Relationship Id="rId17" Type="http://schemas.openxmlformats.org/officeDocument/2006/relationships/image" Target="../media/image61.png"/><Relationship Id="rId2" Type="http://schemas.openxmlformats.org/officeDocument/2006/relationships/hyperlink" Target="http://images.earthkam.ucsd.edu/main.php?g2_itemId=177819" TargetMode="External"/><Relationship Id="rId16" Type="http://schemas.openxmlformats.org/officeDocument/2006/relationships/hyperlink" Target="http://images.earthkam.ucsd.edu/main.php?g2_itemId=176608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mages.earthkam.ucsd.edu/main.php?g2_itemId=177028" TargetMode="External"/><Relationship Id="rId11" Type="http://schemas.openxmlformats.org/officeDocument/2006/relationships/image" Target="../media/image58.png"/><Relationship Id="rId5" Type="http://schemas.openxmlformats.org/officeDocument/2006/relationships/image" Target="../media/image55.png"/><Relationship Id="rId15" Type="http://schemas.openxmlformats.org/officeDocument/2006/relationships/image" Target="../media/image60.png"/><Relationship Id="rId10" Type="http://schemas.openxmlformats.org/officeDocument/2006/relationships/hyperlink" Target="http://images.earthkam.ucsd.edu/main.php?g2_itemId=176944" TargetMode="External"/><Relationship Id="rId19" Type="http://schemas.openxmlformats.org/officeDocument/2006/relationships/image" Target="../media/image62.png"/><Relationship Id="rId4" Type="http://schemas.openxmlformats.org/officeDocument/2006/relationships/hyperlink" Target="http://images.earthkam.ucsd.edu/main.php?g2_itemId=177455" TargetMode="External"/><Relationship Id="rId9" Type="http://schemas.openxmlformats.org/officeDocument/2006/relationships/image" Target="../media/image57.png"/><Relationship Id="rId14" Type="http://schemas.openxmlformats.org/officeDocument/2006/relationships/hyperlink" Target="http://images.earthkam.ucsd.edu/main.php?g2_itemId=176916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://images.earthkam.ucsd.edu/main.php?g2_itemId=178757" TargetMode="External"/><Relationship Id="rId13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5.png"/><Relationship Id="rId12" Type="http://schemas.openxmlformats.org/officeDocument/2006/relationships/hyperlink" Target="http://images.earthkam.ucsd.edu/main.php?g2_itemId=178239" TargetMode="External"/><Relationship Id="rId2" Type="http://schemas.openxmlformats.org/officeDocument/2006/relationships/hyperlink" Target="http://images.earthkam.ucsd.edu/main.php?g2_itemId=180157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mages.earthkam.ucsd.edu/main.php?g2_itemId=180017" TargetMode="External"/><Relationship Id="rId11" Type="http://schemas.openxmlformats.org/officeDocument/2006/relationships/image" Target="../media/image67.png"/><Relationship Id="rId5" Type="http://schemas.openxmlformats.org/officeDocument/2006/relationships/image" Target="../media/image64.png"/><Relationship Id="rId15" Type="http://schemas.openxmlformats.org/officeDocument/2006/relationships/image" Target="../media/image69.png"/><Relationship Id="rId10" Type="http://schemas.openxmlformats.org/officeDocument/2006/relationships/hyperlink" Target="http://images.earthkam.ucsd.edu/main.php?g2_itemId=178295" TargetMode="External"/><Relationship Id="rId4" Type="http://schemas.openxmlformats.org/officeDocument/2006/relationships/hyperlink" Target="http://images.earthkam.ucsd.edu/main.php?g2_itemId=180143" TargetMode="External"/><Relationship Id="rId9" Type="http://schemas.openxmlformats.org/officeDocument/2006/relationships/image" Target="../media/image66.jpeg"/><Relationship Id="rId14" Type="http://schemas.openxmlformats.org/officeDocument/2006/relationships/hyperlink" Target="http://images.earthkam.ucsd.edu/main.php?g2_itemId=178099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arthkam.ucsd.edu/home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hyperlink" Target="http://images.earthkam.ucsd.edu/main.php?g2_itemId=155615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wmf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5AAGiMPMwqI" TargetMode="External"/><Relationship Id="rId2" Type="http://schemas.openxmlformats.org/officeDocument/2006/relationships/hyperlink" Target="https://earthkam.ucsd.edu/hom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7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://maps.google.pl/maps?hl=pl&amp;tab=ll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116632"/>
            <a:ext cx="9144000" cy="3384376"/>
          </a:xfrm>
        </p:spPr>
        <p:txBody>
          <a:bodyPr>
            <a:normAutofit/>
          </a:bodyPr>
          <a:lstStyle/>
          <a:p>
            <a:pPr algn="r"/>
            <a:r>
              <a:rPr lang="pl-PL" sz="3600" b="1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Współpraca uczniów                               ze </a:t>
            </a:r>
            <a:r>
              <a:rPr lang="pl-PL" sz="3600" b="1" i="1" u="sng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Szkoły Podstawowej                            w Boleszczynie </a:t>
            </a:r>
            <a:r>
              <a:rPr lang="pl-PL" sz="3600" b="1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l-PL" sz="3600" b="1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pl-PL" sz="3600" b="1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z astronautami                                            z </a:t>
            </a:r>
            <a:r>
              <a:rPr lang="pl-PL" sz="3600" b="1" i="1" u="sng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Międzynarodowej Stacji Kosmicznej</a:t>
            </a:r>
            <a:endParaRPr lang="pl-PL" sz="3600" u="sng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b="1" i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Międzynarodowy projekt         </a:t>
            </a:r>
            <a:r>
              <a:rPr lang="pl-PL" b="1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  <a:hlinkClick r:id="rId3"/>
              </a:rPr>
              <a:t>ISS EarthKAM</a:t>
            </a:r>
            <a:r>
              <a:rPr lang="pl-PL" b="1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pl-PL" b="1" i="1" dirty="0" smtClean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pl-PL" b="1" i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sponsorowany przez NASA </a:t>
            </a:r>
            <a:endParaRPr lang="pl-PL" dirty="0" smtClean="0">
              <a:solidFill>
                <a:schemeClr val="accent6">
                  <a:lumMod val="75000"/>
                </a:schemeClr>
              </a:solidFill>
            </a:endParaRPr>
          </a:p>
          <a:p>
            <a:endParaRPr lang="pl-PL" dirty="0"/>
          </a:p>
        </p:txBody>
      </p:sp>
      <p:sp>
        <p:nvSpPr>
          <p:cNvPr id="8" name="Symbol zastępczy daty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smtClean="0"/>
              <a:t>2013-05-03</a:t>
            </a:r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797B2-567F-454E-AC17-14179527F48F}" type="slidenum">
              <a:rPr lang="pl-PL" smtClean="0"/>
              <a:pPr/>
              <a:t>1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Hanna Smolińska</a:t>
            </a:r>
            <a:endParaRPr lang="pl-PL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476672"/>
            <a:ext cx="2232248" cy="216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288" cy="1143000"/>
          </a:xfrm>
        </p:spPr>
        <p:txBody>
          <a:bodyPr>
            <a:normAutofit fontScale="90000"/>
          </a:bodyPr>
          <a:lstStyle/>
          <a:p>
            <a:r>
              <a:rPr lang="pl-PL" sz="2800" b="1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Galeria prac uczniów</a:t>
            </a:r>
            <a:br>
              <a:rPr lang="pl-PL" sz="2800" b="1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pl-PL" sz="2800" b="1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strona 1 </a:t>
            </a:r>
            <a:br>
              <a:rPr lang="pl-PL" sz="2800" b="1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pl-PL" sz="2800" b="1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zapoznaj się z pełnym opisem po kliknięciu na obrazek</a:t>
            </a:r>
            <a:endParaRPr lang="pl-PL" sz="28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smtClean="0"/>
              <a:t>2013-05-03</a:t>
            </a:r>
            <a:endParaRPr lang="pl-PL"/>
          </a:p>
        </p:txBody>
      </p:sp>
      <p:sp>
        <p:nvSpPr>
          <p:cNvPr id="8" name="Symbol zastępczy numeru slajd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797B2-567F-454E-AC17-14179527F48F}" type="slidenum">
              <a:rPr lang="pl-PL" smtClean="0"/>
              <a:pPr/>
              <a:t>10</a:t>
            </a:fld>
            <a:endParaRPr lang="pl-PL"/>
          </a:p>
        </p:txBody>
      </p:sp>
      <p:sp>
        <p:nvSpPr>
          <p:cNvPr id="9" name="Symbol zastępczy stopki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Hanna Smolińska</a:t>
            </a:r>
            <a:endParaRPr lang="pl-PL"/>
          </a:p>
        </p:txBody>
      </p:sp>
      <p:pic>
        <p:nvPicPr>
          <p:cNvPr id="3074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1484784"/>
            <a:ext cx="1543050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3928" y="4725144"/>
            <a:ext cx="1581150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72200" y="3140968"/>
            <a:ext cx="1533525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03648" y="1484784"/>
            <a:ext cx="1638300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23928" y="3140968"/>
            <a:ext cx="1619250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7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300192" y="4797152"/>
            <a:ext cx="1676400" cy="151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8">
            <a:hlinkClick r:id="rId14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475656" y="3140968"/>
            <a:ext cx="1590476" cy="149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Picture 9">
            <a:hlinkClick r:id="rId16"/>
          </p:cNvPr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372200" y="1484784"/>
            <a:ext cx="1619250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3" name="Picture 11">
            <a:hlinkClick r:id="rId18"/>
          </p:cNvPr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1475656" y="4797152"/>
            <a:ext cx="1571625" cy="138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sz="2700" b="1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Galeria prac uczniów</a:t>
            </a:r>
            <a:br>
              <a:rPr lang="pl-PL" sz="2700" b="1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pl-PL" sz="2700" b="1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strona 2 </a:t>
            </a:r>
            <a:br>
              <a:rPr lang="pl-PL" sz="2700" b="1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pl-PL" sz="2700" b="1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zapoznaj się z pełnym opisem po kliknięciu na obrazek </a:t>
            </a:r>
            <a:br>
              <a:rPr lang="pl-PL" sz="2700" b="1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smtClean="0"/>
              <a:t>2013-05-03</a:t>
            </a:r>
            <a:endParaRPr lang="pl-PL"/>
          </a:p>
        </p:txBody>
      </p:sp>
      <p:sp>
        <p:nvSpPr>
          <p:cNvPr id="8" name="Symbol zastępczy numeru slajd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797B2-567F-454E-AC17-14179527F48F}" type="slidenum">
              <a:rPr lang="pl-PL" smtClean="0"/>
              <a:pPr/>
              <a:t>11</a:t>
            </a:fld>
            <a:endParaRPr lang="pl-PL"/>
          </a:p>
        </p:txBody>
      </p:sp>
      <p:sp>
        <p:nvSpPr>
          <p:cNvPr id="9" name="Symbol zastępczy stopki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Hanna Smolińska</a:t>
            </a:r>
            <a:endParaRPr lang="pl-PL"/>
          </a:p>
        </p:txBody>
      </p:sp>
      <p:pic>
        <p:nvPicPr>
          <p:cNvPr id="3" name="Picture 2">
            <a:hlinkClick r:id="rId2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412776"/>
            <a:ext cx="1514475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7904" y="1412776"/>
            <a:ext cx="1562100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56176" y="1340768"/>
            <a:ext cx="1656184" cy="1428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43608" y="2924944"/>
            <a:ext cx="1543050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707904" y="2852936"/>
            <a:ext cx="1524000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228184" y="2780928"/>
            <a:ext cx="15716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>
            <a:hlinkClick r:id="rId14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043608" y="4437112"/>
            <a:ext cx="1543050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>
            <a:hlinkClick r:id="rId16"/>
          </p:cNvPr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779912" y="4365104"/>
            <a:ext cx="1533525" cy="143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0">
            <a:hlinkClick r:id="rId18"/>
          </p:cNvPr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6300192" y="4365104"/>
            <a:ext cx="1609725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288" cy="1143000"/>
          </a:xfrm>
        </p:spPr>
        <p:txBody>
          <a:bodyPr>
            <a:normAutofit fontScale="90000"/>
          </a:bodyPr>
          <a:lstStyle/>
          <a:p>
            <a:r>
              <a:rPr lang="pl-PL" sz="2800" b="1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Galeria prac uczniów</a:t>
            </a:r>
            <a:br>
              <a:rPr lang="pl-PL" sz="2800" b="1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pl-PL" sz="2800" b="1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strona 3 </a:t>
            </a:r>
            <a:br>
              <a:rPr lang="pl-PL" sz="2800" b="1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pl-PL" sz="2800" b="1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zapoznaj się z pełnym opisem po kliknięciu na obrazek</a:t>
            </a:r>
            <a:endParaRPr lang="pl-PL" sz="2800" b="1" i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smtClean="0"/>
              <a:t>2013-05-03</a:t>
            </a:r>
            <a:endParaRPr lang="pl-PL"/>
          </a:p>
        </p:txBody>
      </p:sp>
      <p:sp>
        <p:nvSpPr>
          <p:cNvPr id="8" name="Symbol zastępczy numeru slajd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797B2-567F-454E-AC17-14179527F48F}" type="slidenum">
              <a:rPr lang="pl-PL" smtClean="0"/>
              <a:pPr/>
              <a:t>12</a:t>
            </a:fld>
            <a:endParaRPr lang="pl-PL"/>
          </a:p>
        </p:txBody>
      </p:sp>
      <p:sp>
        <p:nvSpPr>
          <p:cNvPr id="9" name="Symbol zastępczy stopki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Hanna Smolińska</a:t>
            </a:r>
            <a:endParaRPr lang="pl-PL"/>
          </a:p>
        </p:txBody>
      </p:sp>
      <p:pic>
        <p:nvPicPr>
          <p:cNvPr id="1026" name="Picture 2">
            <a:hlinkClick r:id="rId2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1772816"/>
            <a:ext cx="1562100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5936" y="1700808"/>
            <a:ext cx="1619250" cy="138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44208" y="1700808"/>
            <a:ext cx="1562100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95936" y="3284984"/>
            <a:ext cx="1647825" cy="138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444208" y="3212976"/>
            <a:ext cx="1562100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619672" y="3212976"/>
            <a:ext cx="1704975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>
            <a:hlinkClick r:id="rId14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516216" y="4725144"/>
            <a:ext cx="1619250" cy="150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0">
            <a:hlinkClick r:id="rId16"/>
          </p:cNvPr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067944" y="4653136"/>
            <a:ext cx="1600200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11">
            <a:hlinkClick r:id="rId18"/>
          </p:cNvPr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1691680" y="4725144"/>
            <a:ext cx="1533525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568952" cy="1143000"/>
          </a:xfrm>
        </p:spPr>
        <p:txBody>
          <a:bodyPr>
            <a:normAutofit fontScale="90000"/>
          </a:bodyPr>
          <a:lstStyle/>
          <a:p>
            <a:r>
              <a:rPr lang="pl-PL" sz="2800" b="1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Galeria prac uczniów</a:t>
            </a:r>
            <a:br>
              <a:rPr lang="pl-PL" sz="2800" b="1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pl-PL" sz="2800" b="1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strona 4 </a:t>
            </a:r>
            <a:br>
              <a:rPr lang="pl-PL" sz="2800" b="1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pl-PL" sz="2800" b="1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zapoznaj się z pełnym opisem po kliknięciu na obrazek</a:t>
            </a:r>
            <a:endParaRPr lang="pl-PL" sz="2800" b="1" i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smtClean="0"/>
              <a:t>2013-05-03</a:t>
            </a:r>
            <a:endParaRPr lang="pl-PL"/>
          </a:p>
        </p:txBody>
      </p:sp>
      <p:sp>
        <p:nvSpPr>
          <p:cNvPr id="8" name="Symbol zastępczy numeru slajd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797B2-567F-454E-AC17-14179527F48F}" type="slidenum">
              <a:rPr lang="pl-PL" smtClean="0"/>
              <a:pPr/>
              <a:t>13</a:t>
            </a:fld>
            <a:endParaRPr lang="pl-PL"/>
          </a:p>
        </p:txBody>
      </p:sp>
      <p:sp>
        <p:nvSpPr>
          <p:cNvPr id="9" name="Symbol zastępczy stopki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Hanna Smolińska</a:t>
            </a:r>
            <a:endParaRPr lang="pl-PL"/>
          </a:p>
        </p:txBody>
      </p:sp>
      <p:pic>
        <p:nvPicPr>
          <p:cNvPr id="2050" name="Picture 2">
            <a:hlinkClick r:id="rId2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4725144"/>
            <a:ext cx="1571625" cy="138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3284984"/>
            <a:ext cx="1543050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75656" y="1844824"/>
            <a:ext cx="1647825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75656" y="3284984"/>
            <a:ext cx="1647825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10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547664" y="4725144"/>
            <a:ext cx="1543050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11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51920" y="1916832"/>
            <a:ext cx="1533525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0" name="Picture 12">
            <a:hlinkClick r:id="rId14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923928" y="3284984"/>
            <a:ext cx="1543050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1" name="Picture 13">
            <a:hlinkClick r:id="rId16"/>
          </p:cNvPr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923928" y="4725144"/>
            <a:ext cx="1584176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2" name="Picture 14">
            <a:hlinkClick r:id="rId18"/>
          </p:cNvPr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6156176" y="1916832"/>
            <a:ext cx="150495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288" cy="1143000"/>
          </a:xfrm>
        </p:spPr>
        <p:txBody>
          <a:bodyPr>
            <a:normAutofit fontScale="90000"/>
          </a:bodyPr>
          <a:lstStyle/>
          <a:p>
            <a:r>
              <a:rPr lang="pl-PL" sz="2800" b="1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Galeria prac uczniów</a:t>
            </a:r>
            <a:br>
              <a:rPr lang="pl-PL" sz="2800" b="1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pl-PL" sz="2800" b="1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strona 5 </a:t>
            </a:r>
            <a:br>
              <a:rPr lang="pl-PL" sz="2800" b="1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pl-PL" sz="2800" b="1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zapoznaj się z pełnym opisem po kliknięciu na obrazek</a:t>
            </a:r>
            <a:endParaRPr lang="pl-PL" sz="2800" b="1" i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smtClean="0"/>
              <a:t>2013-05-03</a:t>
            </a:r>
            <a:endParaRPr lang="pl-PL"/>
          </a:p>
        </p:txBody>
      </p:sp>
      <p:sp>
        <p:nvSpPr>
          <p:cNvPr id="8" name="Symbol zastępczy numeru slajd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797B2-567F-454E-AC17-14179527F48F}" type="slidenum">
              <a:rPr lang="pl-PL" smtClean="0"/>
              <a:pPr/>
              <a:t>14</a:t>
            </a:fld>
            <a:endParaRPr lang="pl-PL"/>
          </a:p>
        </p:txBody>
      </p:sp>
      <p:sp>
        <p:nvSpPr>
          <p:cNvPr id="9" name="Symbol zastępczy stopki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Hanna Smolińska</a:t>
            </a:r>
            <a:endParaRPr lang="pl-PL"/>
          </a:p>
        </p:txBody>
      </p:sp>
      <p:sp>
        <p:nvSpPr>
          <p:cNvPr id="10" name="Symbol zastępczy zawartości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098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628800"/>
            <a:ext cx="1514475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64288" y="4869160"/>
            <a:ext cx="155257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23928" y="1628800"/>
            <a:ext cx="154305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20272" y="1628800"/>
            <a:ext cx="1533525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23928" y="3140968"/>
            <a:ext cx="1571625" cy="138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7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067944" y="4941168"/>
            <a:ext cx="1524000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Picture 8">
            <a:hlinkClick r:id="rId14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092280" y="3068960"/>
            <a:ext cx="1609725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5" name="Picture 9">
            <a:hlinkClick r:id="rId16"/>
          </p:cNvPr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539552" y="3068960"/>
            <a:ext cx="1581150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6" name="Picture 10">
            <a:hlinkClick r:id="rId18"/>
          </p:cNvPr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683568" y="4941168"/>
            <a:ext cx="14859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pl-PL" sz="2800" b="1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Galeria prac uczniów</a:t>
            </a:r>
            <a:br>
              <a:rPr lang="pl-PL" sz="2800" b="1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pl-PL" sz="2800" b="1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strona 6 </a:t>
            </a:r>
            <a:br>
              <a:rPr lang="pl-PL" sz="2800" b="1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pl-PL" sz="2800" b="1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zapoznaj się z pełnym opisem po kliknięciu na obrazek</a:t>
            </a:r>
            <a:endParaRPr lang="pl-PL" sz="2800" b="1" i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Symbol zastępczy daty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smtClean="0"/>
              <a:t>2013-05-03</a:t>
            </a:r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797B2-567F-454E-AC17-14179527F48F}" type="slidenum">
              <a:rPr lang="pl-PL" smtClean="0"/>
              <a:pPr/>
              <a:t>15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Hanna Smolińska</a:t>
            </a:r>
            <a:endParaRPr lang="pl-PL"/>
          </a:p>
        </p:txBody>
      </p:sp>
      <p:sp>
        <p:nvSpPr>
          <p:cNvPr id="11" name="Symbol zastępczy zawartości 10"/>
          <p:cNvSpPr>
            <a:spLocks noGrp="1"/>
          </p:cNvSpPr>
          <p:nvPr>
            <p:ph idx="1"/>
          </p:nvPr>
        </p:nvSpPr>
        <p:spPr>
          <a:xfrm>
            <a:off x="457200" y="1600200"/>
            <a:ext cx="8291264" cy="4565104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5122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556792"/>
            <a:ext cx="1562100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9912" y="1628800"/>
            <a:ext cx="1638300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36296" y="1628800"/>
            <a:ext cx="1495425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7544" y="3212976"/>
            <a:ext cx="1504950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236296" y="3068960"/>
            <a:ext cx="1581150" cy="143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7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51920" y="3140968"/>
            <a:ext cx="1552575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Picture 8">
            <a:hlinkClick r:id="rId14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851920" y="4797152"/>
            <a:ext cx="1533525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9" name="Picture 9">
            <a:hlinkClick r:id="rId16"/>
          </p:cNvPr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67544" y="4797152"/>
            <a:ext cx="1533525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0" name="Picture 10">
            <a:hlinkClick r:id="rId18"/>
          </p:cNvPr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7308304" y="4797152"/>
            <a:ext cx="1485900" cy="138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507288" cy="1368152"/>
          </a:xfrm>
        </p:spPr>
        <p:txBody>
          <a:bodyPr>
            <a:normAutofit fontScale="90000"/>
          </a:bodyPr>
          <a:lstStyle/>
          <a:p>
            <a:r>
              <a:rPr lang="pl-PL" sz="2800" b="1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Galeria prac uczniów</a:t>
            </a:r>
            <a:br>
              <a:rPr lang="pl-PL" sz="2800" b="1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pl-PL" sz="2800" b="1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strona 7 </a:t>
            </a:r>
            <a:br>
              <a:rPr lang="pl-PL" sz="2800" b="1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pl-PL" sz="2800" b="1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zapoznaj się z pełnym opisem po kliknięciu na obrazek</a:t>
            </a:r>
            <a:endParaRPr lang="pl-PL" sz="2800" b="1" i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smtClean="0"/>
              <a:t>2013-05-03</a:t>
            </a:r>
            <a:endParaRPr lang="pl-PL"/>
          </a:p>
        </p:txBody>
      </p:sp>
      <p:sp>
        <p:nvSpPr>
          <p:cNvPr id="8" name="Symbol zastępczy numeru slajd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797B2-567F-454E-AC17-14179527F48F}" type="slidenum">
              <a:rPr lang="pl-PL" smtClean="0"/>
              <a:pPr/>
              <a:t>16</a:t>
            </a:fld>
            <a:endParaRPr lang="pl-PL"/>
          </a:p>
        </p:txBody>
      </p:sp>
      <p:sp>
        <p:nvSpPr>
          <p:cNvPr id="9" name="Symbol zastępczy stopki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Hanna Smolińska</a:t>
            </a:r>
            <a:endParaRPr lang="pl-PL"/>
          </a:p>
        </p:txBody>
      </p:sp>
      <p:pic>
        <p:nvPicPr>
          <p:cNvPr id="6146" name="Picture 2">
            <a:hlinkClick r:id="rId2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700808"/>
            <a:ext cx="1638095" cy="1371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4725144"/>
            <a:ext cx="1571625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51920" y="3284984"/>
            <a:ext cx="1543050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660232" y="1628800"/>
            <a:ext cx="173355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6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851920" y="1700808"/>
            <a:ext cx="1514475" cy="143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7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804248" y="3284984"/>
            <a:ext cx="1524000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Picture 8">
            <a:hlinkClick r:id="rId14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83568" y="3212976"/>
            <a:ext cx="15621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600" b="1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Nasz list do astronautów z podziękowaniem</a:t>
            </a:r>
            <a:endParaRPr lang="pl-PL" sz="3600" b="1" i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060848"/>
            <a:ext cx="4536504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47191" y="2060848"/>
            <a:ext cx="4596809" cy="3517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ymbol zastępczy daty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smtClean="0"/>
              <a:t>2013-05-03</a:t>
            </a:r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797B2-567F-454E-AC17-14179527F48F}" type="slidenum">
              <a:rPr lang="pl-PL" smtClean="0"/>
              <a:pPr/>
              <a:t>17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Hanna Smolińska</a:t>
            </a:r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2800" b="1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Na podstawie prac zamówionych u astronautów uczniowie będą się uczyć  </a:t>
            </a:r>
            <a:br>
              <a:rPr lang="pl-PL" sz="2800" b="1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pl-PL" sz="2800" b="1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geografii świata</a:t>
            </a:r>
            <a:endParaRPr lang="pl-PL" sz="2800" b="1" i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smtClean="0"/>
              <a:t>2013-05-03</a:t>
            </a:r>
            <a:endParaRPr lang="pl-PL"/>
          </a:p>
        </p:txBody>
      </p:sp>
      <p:sp>
        <p:nvSpPr>
          <p:cNvPr id="8" name="Symbol zastępczy numeru slajd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797B2-567F-454E-AC17-14179527F48F}" type="slidenum">
              <a:rPr lang="pl-PL" smtClean="0"/>
              <a:pPr/>
              <a:t>18</a:t>
            </a:fld>
            <a:endParaRPr lang="pl-PL"/>
          </a:p>
        </p:txBody>
      </p:sp>
      <p:sp>
        <p:nvSpPr>
          <p:cNvPr id="9" name="Symbol zastępczy stopki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Hanna Smolińska</a:t>
            </a:r>
            <a:endParaRPr lang="pl-PL"/>
          </a:p>
        </p:txBody>
      </p:sp>
      <p:pic>
        <p:nvPicPr>
          <p:cNvPr id="1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8118" y="1600200"/>
            <a:ext cx="684776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440160"/>
          </a:xfrm>
        </p:spPr>
        <p:txBody>
          <a:bodyPr>
            <a:normAutofit/>
          </a:bodyPr>
          <a:lstStyle/>
          <a:p>
            <a:r>
              <a:rPr lang="pl-PL" sz="2500" b="1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Nauczą się identyfikować oceany stosując obrazy z galerii ISS EarthKAM</a:t>
            </a:r>
            <a:endParaRPr lang="pl-PL" sz="25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2795" y="1600200"/>
            <a:ext cx="6838409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smtClean="0"/>
              <a:t>2013-05-03</a:t>
            </a:r>
            <a:endParaRPr lang="pl-PL"/>
          </a:p>
        </p:txBody>
      </p:sp>
      <p:sp>
        <p:nvSpPr>
          <p:cNvPr id="8" name="Symbol zastępczy numeru slajd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797B2-567F-454E-AC17-14179527F48F}" type="slidenum">
              <a:rPr lang="pl-PL" smtClean="0"/>
              <a:pPr/>
              <a:t>19</a:t>
            </a:fld>
            <a:endParaRPr lang="pl-PL"/>
          </a:p>
        </p:txBody>
      </p:sp>
      <p:sp>
        <p:nvSpPr>
          <p:cNvPr id="9" name="Symbol zastępczy stopki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Hanna Smolińska</a:t>
            </a:r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4149080"/>
            <a:ext cx="6400800" cy="1800200"/>
          </a:xfrm>
        </p:spPr>
        <p:txBody>
          <a:bodyPr>
            <a:normAutofit fontScale="85000" lnSpcReduction="10000"/>
          </a:bodyPr>
          <a:lstStyle/>
          <a:p>
            <a:endParaRPr lang="pl-PL" sz="2000" dirty="0" smtClean="0">
              <a:latin typeface="Arial" pitchFamily="34" charset="0"/>
              <a:cs typeface="Arial" pitchFamily="34" charset="0"/>
            </a:endParaRPr>
          </a:p>
          <a:p>
            <a:endParaRPr lang="pl-PL" sz="2000" b="1" i="1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pl-PL" sz="2400" b="1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Na powyższej  witrynie                                                                  </a:t>
            </a:r>
            <a:r>
              <a:rPr lang="pl-PL" sz="2400" b="1" i="1" u="sng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Szkoła Podstawowa w Boleszczynie </a:t>
            </a:r>
            <a:r>
              <a:rPr lang="pl-PL" sz="2400" b="1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logowała się,                 a następnie łączyła z Centrum Operacyjnym                    „Misja - kwiecień 2013”.</a:t>
            </a:r>
            <a:endParaRPr lang="pl-PL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1" y="1628800"/>
            <a:ext cx="5217997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rostokąt 4"/>
          <p:cNvSpPr/>
          <p:nvPr/>
        </p:nvSpPr>
        <p:spPr>
          <a:xfrm>
            <a:off x="971600" y="188640"/>
            <a:ext cx="741682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b="1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  <a:hlinkClick r:id="rId3"/>
              </a:rPr>
              <a:t>ISS EarthKAM</a:t>
            </a:r>
            <a:r>
              <a:rPr lang="pl-PL" sz="2000" b="1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jest międzynarodowym projektem sponsorowanym przez NASA. Jest to program edukacyjny, który umożliwia uczniom sfotografować i badać Ziemię z perspektywy załogi Międzynarodowej Stacji Kosmicznej. </a:t>
            </a: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dirty="0" smtClean="0"/>
              <a:t/>
            </a:r>
            <a:br>
              <a:rPr lang="pl-PL" sz="2000" dirty="0" smtClean="0"/>
            </a:br>
            <a:endParaRPr lang="pl-PL" sz="2000" dirty="0"/>
          </a:p>
        </p:txBody>
      </p:sp>
      <p:sp>
        <p:nvSpPr>
          <p:cNvPr id="9" name="Symbol zastępczy daty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smtClean="0"/>
              <a:t>2013-05-03</a:t>
            </a:r>
            <a:endParaRPr lang="pl-PL"/>
          </a:p>
        </p:txBody>
      </p:sp>
      <p:sp>
        <p:nvSpPr>
          <p:cNvPr id="10" name="Symbol zastępczy numeru slajdu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797B2-567F-454E-AC17-14179527F48F}" type="slidenum">
              <a:rPr lang="pl-PL" smtClean="0"/>
              <a:pPr/>
              <a:t>2</a:t>
            </a:fld>
            <a:endParaRPr lang="pl-PL"/>
          </a:p>
        </p:txBody>
      </p:sp>
      <p:sp>
        <p:nvSpPr>
          <p:cNvPr id="11" name="Symbol zastępczy stopki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Hanna Smolińska</a:t>
            </a:r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500" b="1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Nauczą się identyfikować kontynenty, stosując obrazy z galerii ISS </a:t>
            </a:r>
            <a:r>
              <a:rPr lang="pl-PL" sz="2500" b="1" i="1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EarthKAM</a:t>
            </a:r>
            <a:endParaRPr lang="pl-PL" sz="25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smtClean="0"/>
              <a:t>2013-05-03</a:t>
            </a:r>
            <a:endParaRPr lang="pl-PL"/>
          </a:p>
        </p:txBody>
      </p:sp>
      <p:sp>
        <p:nvSpPr>
          <p:cNvPr id="8" name="Symbol zastępczy numeru slajd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797B2-567F-454E-AC17-14179527F48F}" type="slidenum">
              <a:rPr lang="pl-PL" smtClean="0"/>
              <a:pPr/>
              <a:t>20</a:t>
            </a:fld>
            <a:endParaRPr lang="pl-PL"/>
          </a:p>
        </p:txBody>
      </p:sp>
      <p:sp>
        <p:nvSpPr>
          <p:cNvPr id="9" name="Symbol zastępczy stopki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Hanna Smolińska</a:t>
            </a:r>
            <a:endParaRPr lang="pl-PL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1600200"/>
            <a:ext cx="482453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27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2700" dirty="0" smtClean="0">
                <a:latin typeface="Arial" pitchFamily="34" charset="0"/>
                <a:cs typeface="Arial" pitchFamily="34" charset="0"/>
              </a:rPr>
            </a:br>
            <a:r>
              <a:rPr lang="pl-PL" sz="27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2700" dirty="0" smtClean="0">
                <a:latin typeface="Arial" pitchFamily="34" charset="0"/>
                <a:cs typeface="Arial" pitchFamily="34" charset="0"/>
              </a:rPr>
            </a:br>
            <a:r>
              <a:rPr lang="pl-PL" sz="2700" b="1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Uczniowie do nauki mogą zastosować  obrazy swoje i                       </a:t>
            </a:r>
            <a:r>
              <a:rPr lang="pl-PL" sz="2700" b="1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  <a:hlinkClick r:id="rId2"/>
              </a:rPr>
              <a:t> uzyskane przez inne szkoły</a:t>
            </a:r>
            <a:r>
              <a:rPr lang="pl-PL" sz="2700" b="1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, znajdujące się w Galerii Programu ISS EarthKAM  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8" name="Symbol zastępczy daty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smtClean="0"/>
              <a:t>2013-05-03</a:t>
            </a:r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797B2-567F-454E-AC17-14179527F48F}" type="slidenum">
              <a:rPr lang="pl-PL" smtClean="0"/>
              <a:pPr/>
              <a:t>21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Hanna Smolińska</a:t>
            </a:r>
            <a:endParaRPr lang="pl-PL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70557" y="1600200"/>
            <a:ext cx="680288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2400" b="1" i="1" dirty="0" smtClean="0">
                <a:solidFill>
                  <a:schemeClr val="accent1">
                    <a:lumMod val="75000"/>
                  </a:schemeClr>
                </a:solidFill>
              </a:rPr>
              <a:t>Szkoła  Podstawowa w Boleszczynie i współpracujący uczniowie z klas IV, V i VI uzyskali Certyfikaty z Międzynarodowej Stacji Kosmicznej ISS</a:t>
            </a:r>
            <a:endParaRPr lang="pl-PL" sz="24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340768"/>
            <a:ext cx="5783932" cy="5053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ymbol zastępczy daty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smtClean="0"/>
              <a:t>2013-05-03</a:t>
            </a:r>
            <a:endParaRPr lang="pl-PL"/>
          </a:p>
        </p:txBody>
      </p:sp>
      <p:sp>
        <p:nvSpPr>
          <p:cNvPr id="10" name="Symbol zastępczy numeru slajdu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797B2-567F-454E-AC17-14179527F48F}" type="slidenum">
              <a:rPr lang="pl-PL" smtClean="0"/>
              <a:pPr/>
              <a:t>22</a:t>
            </a:fld>
            <a:endParaRPr lang="pl-PL"/>
          </a:p>
        </p:txBody>
      </p:sp>
      <p:sp>
        <p:nvSpPr>
          <p:cNvPr id="11" name="Symbol zastępczy stopki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Hanna Smolińska</a:t>
            </a:r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7504" y="0"/>
            <a:ext cx="8568952" cy="1700808"/>
          </a:xfrm>
          <a:effectLst>
            <a:outerShdw blurRad="152400" dist="317500" dir="5400000" sx="90000" sy="-19000" rotWithShape="0">
              <a:schemeClr val="accent2">
                <a:lumMod val="20000"/>
                <a:lumOff val="80000"/>
                <a:alpha val="15000"/>
              </a:schemeClr>
            </a:outerShdw>
          </a:effectLst>
        </p:spPr>
        <p:txBody>
          <a:bodyPr>
            <a:noAutofit/>
          </a:bodyPr>
          <a:lstStyle/>
          <a:p>
            <a:r>
              <a:rPr lang="pl-PL" sz="2000" b="1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l-PL" sz="2000" b="1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pl-PL" sz="2000" b="1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l-PL" sz="2000" b="1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pl-PL" sz="2000" b="1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l-PL" sz="2000" b="1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pl-PL" sz="2000" b="1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Dziękuję za możliwość uczestniczenia w powyższym projekcie               i radość ze spotkania z Wami. Zapraszam do dalszego odkrywania Wszechświata w ramach międzynarodowych programów.                 Może w przyszłym                                                                                                            roku szkolnym….. </a:t>
            </a:r>
            <a:br>
              <a:rPr lang="pl-PL" sz="2000" b="1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pl-PL" sz="2000" b="1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Hanna Smolińska </a:t>
            </a:r>
            <a:br>
              <a:rPr lang="pl-PL" sz="2000" b="1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endParaRPr lang="pl-PL" sz="2000" b="1" i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212976"/>
            <a:ext cx="2310596" cy="2208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132856"/>
            <a:ext cx="2448272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7744" y="3717032"/>
            <a:ext cx="2448272" cy="2420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8224" y="1700808"/>
            <a:ext cx="2317512" cy="2107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Symbol zastępczy daty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smtClean="0"/>
              <a:t>2013-05-03</a:t>
            </a:r>
            <a:endParaRPr lang="pl-PL"/>
          </a:p>
        </p:txBody>
      </p:sp>
      <p:sp>
        <p:nvSpPr>
          <p:cNvPr id="12" name="Symbol zastępczy numeru slajdu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797B2-567F-454E-AC17-14179527F48F}" type="slidenum">
              <a:rPr lang="pl-PL" smtClean="0"/>
              <a:pPr/>
              <a:t>23</a:t>
            </a:fld>
            <a:endParaRPr lang="pl-PL"/>
          </a:p>
        </p:txBody>
      </p:sp>
      <p:sp>
        <p:nvSpPr>
          <p:cNvPr id="13" name="Symbol zastępczy stopki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Hanna Smolińska</a:t>
            </a:r>
            <a:endParaRPr lang="pl-PL"/>
          </a:p>
        </p:txBody>
      </p:sp>
      <p:pic>
        <p:nvPicPr>
          <p:cNvPr id="1028" name="Picture 4" descr="C:\Program Files\Microsoft Office\MEDIA\CAGCAT10\j0301076.wm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08104" y="1340768"/>
            <a:ext cx="576064" cy="576064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851920" y="332656"/>
            <a:ext cx="4968552" cy="2160240"/>
          </a:xfrm>
        </p:spPr>
        <p:txBody>
          <a:bodyPr>
            <a:normAutofit/>
          </a:bodyPr>
          <a:lstStyle/>
          <a:p>
            <a:r>
              <a:rPr lang="pl-PL" sz="1800" b="1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  <a:hlinkClick r:id="rId2"/>
              </a:rPr>
              <a:t>ISS EarthKAM</a:t>
            </a:r>
            <a:r>
              <a:rPr lang="pl-PL" sz="1800" b="1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jest sponsorowanym przez NASA projektem umożliwiającym uczniom z całego świata wykonywanie zdjęć przy pomocy </a:t>
            </a:r>
            <a:r>
              <a:rPr lang="pl-PL" sz="1800" b="1" i="1" u="sng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aparatu cyfrowego umieszczonego na pokładzie </a:t>
            </a:r>
            <a:br>
              <a:rPr lang="pl-PL" sz="1800" b="1" i="1" u="sng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pl-PL" sz="1800" b="1" i="1" u="sng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Międzynarodowej Stacji Kosmicznej.</a:t>
            </a:r>
            <a:endParaRPr lang="pl-PL" sz="1800" u="sng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2420888"/>
            <a:ext cx="8784976" cy="3705275"/>
          </a:xfrm>
        </p:spPr>
        <p:txBody>
          <a:bodyPr>
            <a:normAutofit lnSpcReduction="10000"/>
          </a:bodyPr>
          <a:lstStyle/>
          <a:p>
            <a:pPr>
              <a:buNone/>
            </a:pPr>
            <a:endParaRPr lang="pl-PL" b="1" i="1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pl-PL" b="1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Projekt zorganizowany jest z myślą              o gimnazjalistach, ale </a:t>
            </a:r>
            <a:r>
              <a:rPr lang="pl-PL" b="1" i="1" u="sng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uczniowie               ze Szkoły Podstawowej w Boleszczynie </a:t>
            </a:r>
            <a:r>
              <a:rPr lang="pl-PL" b="1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wspaniale poradzili sobie z zamawianiem zdjęć z różnych miejsc na Ziemi                 u astronautów                                                z </a:t>
            </a:r>
            <a:r>
              <a:rPr lang="pl-PL" b="1" i="1" u="sng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Międzynarodowej Stacji Kosmicznej</a:t>
            </a:r>
            <a:r>
              <a:rPr lang="pl-PL" b="1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endParaRPr lang="pl-PL" dirty="0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smtClean="0"/>
              <a:t>2013-05-03</a:t>
            </a:r>
            <a:endParaRPr lang="pl-PL"/>
          </a:p>
        </p:txBody>
      </p:sp>
      <p:sp>
        <p:nvSpPr>
          <p:cNvPr id="8" name="Symbol zastępczy numeru slajd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797B2-567F-454E-AC17-14179527F48F}" type="slidenum">
              <a:rPr lang="pl-PL" smtClean="0"/>
              <a:pPr/>
              <a:t>3</a:t>
            </a:fld>
            <a:endParaRPr lang="pl-PL"/>
          </a:p>
        </p:txBody>
      </p:sp>
      <p:sp>
        <p:nvSpPr>
          <p:cNvPr id="9" name="Symbol zastępczy stopki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Hanna Smolińska</a:t>
            </a:r>
            <a:endParaRPr lang="pl-PL"/>
          </a:p>
        </p:txBody>
      </p:sp>
      <p:pic>
        <p:nvPicPr>
          <p:cNvPr id="2050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8317" y="476672"/>
            <a:ext cx="3216495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pole tekstowe 9"/>
          <p:cNvSpPr txBox="1"/>
          <p:nvPr/>
        </p:nvSpPr>
        <p:spPr>
          <a:xfrm>
            <a:off x="755576" y="476672"/>
            <a:ext cx="17059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Kliknij na obrazek</a:t>
            </a:r>
            <a:endParaRPr lang="pl-PL" sz="1400" b="1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 i="1" u="sng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Obraz Ziemi </a:t>
            </a:r>
            <a:r>
              <a:rPr lang="pl-PL" sz="2800" b="1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l-PL" sz="2800" b="1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pl-PL" sz="2800" b="1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z Międzynarodowej Stacji Kosmicznej </a:t>
            </a:r>
            <a:endParaRPr lang="pl-PL" sz="2800" b="1" i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628800"/>
            <a:ext cx="7058015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ymbol zastępczy daty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smtClean="0"/>
              <a:t>2013-05-03</a:t>
            </a:r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797B2-567F-454E-AC17-14179527F48F}" type="slidenum">
              <a:rPr lang="pl-PL" smtClean="0"/>
              <a:pPr/>
              <a:t>4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Hanna Smolińska</a:t>
            </a:r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i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pl-PL" b="1" i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pl-PL" b="1" i="1" dirty="0" smtClean="0">
                <a:solidFill>
                  <a:schemeClr val="accent1">
                    <a:lumMod val="75000"/>
                  </a:schemeClr>
                </a:solidFill>
              </a:rPr>
              <a:t>Długość i szerokość geograficzna</a:t>
            </a:r>
            <a:br>
              <a:rPr lang="pl-PL" b="1" i="1" dirty="0" smtClean="0">
                <a:solidFill>
                  <a:schemeClr val="accent1">
                    <a:lumMod val="75000"/>
                  </a:schemeClr>
                </a:solidFill>
              </a:rPr>
            </a:br>
            <a:endParaRPr lang="pl-PL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700808"/>
            <a:ext cx="8435280" cy="4752528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pl-PL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pPr>
              <a:buNone/>
            </a:pPr>
            <a:endParaRPr lang="pl-PL" i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buNone/>
            </a:pPr>
            <a:endParaRPr lang="pl-PL" sz="2000" i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buNone/>
            </a:pPr>
            <a:endParaRPr lang="pl-PL" sz="2000" i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buNone/>
            </a:pPr>
            <a:endParaRPr lang="pl-PL" sz="2000" i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buNone/>
            </a:pPr>
            <a:endParaRPr lang="pl-PL" sz="2000" i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buNone/>
            </a:pPr>
            <a:endParaRPr lang="pl-PL" sz="2000" i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buNone/>
            </a:pPr>
            <a:r>
              <a:rPr lang="pl-PL" sz="2400" b="1" i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Uczniowie przystąpili do programu znając pojęcia                                        długości i szerokości geograficznej.</a:t>
            </a:r>
          </a:p>
          <a:p>
            <a:pPr algn="ctr">
              <a:buNone/>
            </a:pPr>
            <a:r>
              <a:rPr lang="pl-PL" sz="2400" b="1" i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Dzięki temu bez problemu wybierali miejsca na Ziemi opisane za pomocą powyższych parametrów                i przesyłali zamówienia na stację kosmiczną ISS. </a:t>
            </a:r>
            <a:endParaRPr lang="pl-PL" sz="2400" b="1" i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smtClean="0"/>
              <a:t>2013-05-03</a:t>
            </a:r>
            <a:endParaRPr lang="pl-PL"/>
          </a:p>
        </p:txBody>
      </p:sp>
      <p:sp>
        <p:nvSpPr>
          <p:cNvPr id="8" name="Symbol zastępczy numeru slajd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797B2-567F-454E-AC17-14179527F48F}" type="slidenum">
              <a:rPr lang="pl-PL" smtClean="0"/>
              <a:pPr/>
              <a:t>5</a:t>
            </a:fld>
            <a:endParaRPr lang="pl-PL"/>
          </a:p>
        </p:txBody>
      </p:sp>
      <p:sp>
        <p:nvSpPr>
          <p:cNvPr id="9" name="Symbol zastępczy stopki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Hanna Smolińska</a:t>
            </a:r>
            <a:endParaRPr lang="pl-PL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268760"/>
            <a:ext cx="2448272" cy="3055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196752"/>
            <a:ext cx="2484686" cy="3116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2362274"/>
          </a:xfrm>
        </p:spPr>
        <p:txBody>
          <a:bodyPr>
            <a:normAutofit fontScale="90000"/>
          </a:bodyPr>
          <a:lstStyle/>
          <a:p>
            <a:pPr algn="r"/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b="1" dirty="0" smtClean="0"/>
              <a:t/>
            </a:r>
            <a:br>
              <a:rPr lang="pl-PL" b="1" dirty="0" smtClean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4869160"/>
            <a:ext cx="7715200" cy="1152128"/>
          </a:xfrm>
        </p:spPr>
        <p:txBody>
          <a:bodyPr>
            <a:normAutofit fontScale="47500" lnSpcReduction="20000"/>
          </a:bodyPr>
          <a:lstStyle/>
          <a:p>
            <a:pPr>
              <a:buNone/>
            </a:pPr>
            <a:r>
              <a:rPr lang="pl-PL" dirty="0" smtClean="0"/>
              <a:t>   </a:t>
            </a:r>
          </a:p>
          <a:p>
            <a:pPr>
              <a:buNone/>
            </a:pPr>
            <a:endParaRPr lang="pl-PL" b="1" i="1" u="sng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>
              <a:buNone/>
            </a:pPr>
            <a:endParaRPr lang="pl-PL" b="1" i="1" u="sng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>
              <a:buNone/>
            </a:pPr>
            <a:r>
              <a:rPr lang="pl-PL" sz="42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                                              </a:t>
            </a:r>
            <a:r>
              <a:rPr lang="pl-PL" sz="4200" b="1" i="1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Przejdź do galerii prac uczniów   </a:t>
            </a:r>
            <a:endParaRPr lang="pl-PL" sz="4200" u="sng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Symbol zastępczy daty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smtClean="0"/>
              <a:t>2013-05-03</a:t>
            </a:r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797B2-567F-454E-AC17-14179527F48F}" type="slidenum">
              <a:rPr lang="pl-PL" smtClean="0"/>
              <a:pPr/>
              <a:t>6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Hanna Smolińska</a:t>
            </a:r>
            <a:endParaRPr lang="pl-PL"/>
          </a:p>
        </p:txBody>
      </p:sp>
      <p:sp>
        <p:nvSpPr>
          <p:cNvPr id="11" name="Strzałka w prawo 10">
            <a:hlinkClick r:id="rId2" action="ppaction://hlinksldjump"/>
          </p:cNvPr>
          <p:cNvSpPr/>
          <p:nvPr/>
        </p:nvSpPr>
        <p:spPr>
          <a:xfrm>
            <a:off x="7740352" y="5589240"/>
            <a:ext cx="79208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/>
          <p:cNvSpPr/>
          <p:nvPr/>
        </p:nvSpPr>
        <p:spPr>
          <a:xfrm>
            <a:off x="539552" y="404664"/>
            <a:ext cx="8208912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l-PL" sz="2400" b="1" i="1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pl-PL" sz="2400" b="1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Obejrzyj prace uczniów ze </a:t>
            </a:r>
            <a:r>
              <a:rPr lang="pl-PL" sz="2400" b="1" i="1" u="sng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Szkoły Podstawowej w Boleszczynie, </a:t>
            </a:r>
            <a:r>
              <a:rPr lang="pl-PL" sz="2400" b="1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które zostały zamówione u astronautów                                              z Międzynarodowej Stacji Kosmicznej ISS </a:t>
            </a:r>
            <a:r>
              <a:rPr lang="pl-PL" sz="2400" b="1" i="1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EarthKAM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2132856"/>
            <a:ext cx="4723097" cy="3171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b="1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Sfotografowaliśmy 61 miejsc na Ziemi </a:t>
            </a:r>
            <a:endParaRPr lang="pl-PL" sz="3200" b="1" i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smtClean="0"/>
              <a:t>2013-05-03</a:t>
            </a:r>
            <a:endParaRPr lang="pl-PL"/>
          </a:p>
        </p:txBody>
      </p:sp>
      <p:sp>
        <p:nvSpPr>
          <p:cNvPr id="8" name="Symbol zastępczy numeru slajd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797B2-567F-454E-AC17-14179527F48F}" type="slidenum">
              <a:rPr lang="pl-PL" smtClean="0"/>
              <a:pPr/>
              <a:t>7</a:t>
            </a:fld>
            <a:endParaRPr lang="pl-PL"/>
          </a:p>
        </p:txBody>
      </p:sp>
      <p:sp>
        <p:nvSpPr>
          <p:cNvPr id="9" name="Symbol zastępczy stopki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Hanna Smolińska</a:t>
            </a:r>
            <a:endParaRPr lang="pl-PL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169752"/>
            <a:ext cx="7416824" cy="5331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706090"/>
          </a:xfrm>
        </p:spPr>
        <p:txBody>
          <a:bodyPr>
            <a:noAutofit/>
          </a:bodyPr>
          <a:lstStyle/>
          <a:p>
            <a:r>
              <a:rPr lang="pl-PL" sz="2000" b="1" i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Krótki opis:</a:t>
            </a:r>
            <a:br>
              <a:rPr lang="pl-PL" sz="2000" b="1" i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pl-PL" sz="2000" b="1" i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nazwiska uczniów wysyłających zamówienia                                    na stację kosmiczną  ISS i wybierane miejsca  </a:t>
            </a:r>
            <a:endParaRPr lang="pl-PL" sz="2000" b="1" i="1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052736"/>
            <a:ext cx="8507288" cy="5472608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pl-PL" sz="1400" b="1" i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Afryka</a:t>
            </a:r>
            <a:r>
              <a:rPr lang="pl-PL" sz="1400" b="1" i="1" dirty="0" smtClean="0">
                <a:latin typeface="Arial" pitchFamily="34" charset="0"/>
                <a:cs typeface="Arial" pitchFamily="34" charset="0"/>
              </a:rPr>
              <a:t> -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ŁUKASZ KWIETNIEWSKI</a:t>
            </a:r>
            <a:r>
              <a:rPr lang="pl-PL" sz="1400" b="1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pl-PL" sz="1400" b="1" dirty="0" err="1" smtClean="0">
                <a:latin typeface="Arial" pitchFamily="34" charset="0"/>
                <a:cs typeface="Arial" pitchFamily="34" charset="0"/>
              </a:rPr>
              <a:t>Equatorial</a:t>
            </a:r>
            <a:r>
              <a:rPr lang="pl-PL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400" b="1" dirty="0" err="1" smtClean="0">
                <a:latin typeface="Arial" pitchFamily="34" charset="0"/>
                <a:cs typeface="Arial" pitchFamily="34" charset="0"/>
              </a:rPr>
              <a:t>Guinea</a:t>
            </a:r>
            <a:r>
              <a:rPr lang="pl-PL" sz="1400" b="1" dirty="0" smtClean="0">
                <a:latin typeface="Arial" pitchFamily="34" charset="0"/>
                <a:cs typeface="Arial" pitchFamily="34" charset="0"/>
              </a:rPr>
              <a:t>, RPA - Narodowy Park i Południowy Atlantyk w pobliżu wybrzeży Afryki), KATARZYNA KULESA (Narodowy Park w pobliżu </a:t>
            </a:r>
            <a:r>
              <a:rPr lang="pl-PL" sz="1400" b="1" dirty="0" smtClean="0"/>
              <a:t>Managua</a:t>
            </a:r>
            <a:r>
              <a:rPr lang="pl-PL" sz="1400" b="1" dirty="0" smtClean="0">
                <a:latin typeface="Arial" pitchFamily="34" charset="0"/>
                <a:cs typeface="Arial" pitchFamily="34" charset="0"/>
              </a:rPr>
              <a:t>),                                                 MATEUSZ GRZYMSKI (Kongo – </a:t>
            </a:r>
            <a:r>
              <a:rPr lang="pl-PL" sz="1400" b="1" dirty="0" err="1" smtClean="0">
                <a:latin typeface="Arial" pitchFamily="34" charset="0"/>
                <a:cs typeface="Arial" pitchFamily="34" charset="0"/>
              </a:rPr>
              <a:t>LacTumba</a:t>
            </a:r>
            <a:r>
              <a:rPr lang="pl-PL" sz="1400" b="1" dirty="0" smtClean="0">
                <a:latin typeface="Arial" pitchFamily="34" charset="0"/>
                <a:cs typeface="Arial" pitchFamily="34" charset="0"/>
              </a:rPr>
              <a:t>),                                                                         ŁUKASZ BANASIAK (Madagaskar, Algieria),                                                                                         WIKTOR MAJTKA (Algieria),                                                                                                 KAROLINA PAWLUCZYK (Namibia);</a:t>
            </a:r>
          </a:p>
          <a:p>
            <a:pPr>
              <a:buNone/>
            </a:pPr>
            <a:r>
              <a:rPr lang="pl-PL" sz="1400" b="1" i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Ameryka Północna </a:t>
            </a:r>
            <a:r>
              <a:rPr lang="pl-PL" sz="1400" b="1" i="1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MICHAŁ STRZELEC</a:t>
            </a:r>
            <a:r>
              <a:rPr lang="pl-PL" sz="14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pl-PL" sz="1400" b="1" dirty="0" err="1" smtClean="0">
                <a:latin typeface="Arial" pitchFamily="34" charset="0"/>
                <a:cs typeface="Arial" pitchFamily="34" charset="0"/>
              </a:rPr>
              <a:t>Lynn</a:t>
            </a:r>
            <a:r>
              <a:rPr lang="pl-PL" sz="1400" b="1" dirty="0" smtClean="0">
                <a:latin typeface="Arial" pitchFamily="34" charset="0"/>
                <a:cs typeface="Arial" pitchFamily="34" charset="0"/>
              </a:rPr>
              <a:t> - Massachusetts, </a:t>
            </a:r>
            <a:r>
              <a:rPr lang="pl-PL" sz="1400" b="1" dirty="0" err="1" smtClean="0">
                <a:latin typeface="Arial" pitchFamily="34" charset="0"/>
                <a:cs typeface="Arial" pitchFamily="34" charset="0"/>
              </a:rPr>
              <a:t>Marblehead</a:t>
            </a:r>
            <a:r>
              <a:rPr lang="pl-PL" sz="1400" b="1" dirty="0" smtClean="0">
                <a:latin typeface="Arial" pitchFamily="34" charset="0"/>
                <a:cs typeface="Arial" pitchFamily="34" charset="0"/>
              </a:rPr>
              <a:t> - Massachusetts),                                                                               KAROLINA PAWLUCZYK (Wyspa Księcia Edwarda , Kanada),                                                                ŁUKASZ BANASIAK (Stany Zjednoczone Ameryki) ,                                                        WERONIKA POTASIŃSKA (Zachodnie Wybrzeże , Kanada),                                                    JAKUB GAJEWSKI(Ontario, Kanada; wybrzeże niedaleko </a:t>
            </a:r>
            <a:r>
              <a:rPr lang="pl-PL" sz="1400" b="1" dirty="0" err="1" smtClean="0"/>
              <a:t>Quebec</a:t>
            </a:r>
            <a:r>
              <a:rPr lang="pl-PL" sz="1400" b="1" dirty="0" smtClean="0"/>
              <a:t> ,</a:t>
            </a:r>
            <a:r>
              <a:rPr lang="pl-PL" sz="1400" b="1" dirty="0" smtClean="0">
                <a:latin typeface="Arial" pitchFamily="34" charset="0"/>
                <a:cs typeface="Arial" pitchFamily="34" charset="0"/>
              </a:rPr>
              <a:t> Kanada),                                           KATARZYNA KULESA (Kanada); </a:t>
            </a:r>
          </a:p>
          <a:p>
            <a:pPr>
              <a:buNone/>
            </a:pPr>
            <a:r>
              <a:rPr lang="pl-PL" sz="1400" b="1" i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Australia </a:t>
            </a:r>
            <a:r>
              <a:rPr lang="pl-PL" sz="1400" b="1" i="1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MICHAŁ STRZELEC</a:t>
            </a:r>
            <a:r>
              <a:rPr lang="pl-PL" sz="1400" b="1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pl-PL" sz="1400" b="1" dirty="0" err="1" smtClean="0">
                <a:latin typeface="Arial" pitchFamily="34" charset="0"/>
                <a:cs typeface="Arial" pitchFamily="34" charset="0"/>
              </a:rPr>
              <a:t>Auatralia</a:t>
            </a:r>
            <a:r>
              <a:rPr lang="pl-PL" sz="1400" b="1" dirty="0" smtClean="0">
                <a:latin typeface="Arial" pitchFamily="34" charset="0"/>
                <a:cs typeface="Arial" pitchFamily="34" charset="0"/>
              </a:rPr>
              <a:t>), SYLWIA ZIĘTEK (</a:t>
            </a:r>
            <a:r>
              <a:rPr lang="pl-PL" sz="1400" b="1" dirty="0" err="1" smtClean="0">
                <a:latin typeface="Arial" pitchFamily="34" charset="0"/>
                <a:cs typeface="Arial" pitchFamily="34" charset="0"/>
              </a:rPr>
              <a:t>Tulka</a:t>
            </a:r>
            <a:r>
              <a:rPr lang="pl-PL" sz="1400" b="1" dirty="0" smtClean="0">
                <a:latin typeface="Arial" pitchFamily="34" charset="0"/>
                <a:cs typeface="Arial" pitchFamily="34" charset="0"/>
              </a:rPr>
              <a:t> koło portu Lincoln),                                                                           KAMIL GĄSIOREK (Ocean Indyjski w pobliżu Australii),                                                                                  KAROLINA PAWLUCZYK (Południowa Australia); </a:t>
            </a:r>
          </a:p>
          <a:p>
            <a:pPr>
              <a:buNone/>
            </a:pPr>
            <a:r>
              <a:rPr lang="pl-PL" sz="1400" b="1" i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Azja</a:t>
            </a:r>
            <a:r>
              <a:rPr lang="pl-PL" sz="1400" b="1" i="1" dirty="0" smtClean="0">
                <a:latin typeface="Arial" pitchFamily="34" charset="0"/>
                <a:cs typeface="Arial" pitchFamily="34" charset="0"/>
              </a:rPr>
              <a:t> - </a:t>
            </a:r>
            <a:r>
              <a:rPr lang="pl-PL" sz="1400" b="1" dirty="0" smtClean="0">
                <a:latin typeface="Arial" pitchFamily="34" charset="0"/>
                <a:cs typeface="Arial" pitchFamily="34" charset="0"/>
              </a:rPr>
              <a:t>ŁUKASZ BANASIAK(Laos),                                                                                                             BARTEK FRĄTCZAK (Indie),                                                                                                    SZYMON GÓRSKI (Indie ), WIKTOR MAJTKA (Mongolia, Krym),                             BERNARDETTA  BANASIAK (Półwysep Arabski, Jemen),                                                     MATEUSZ FILIPIAK (Morze Arabskie, Zatoka Perska);  </a:t>
            </a:r>
          </a:p>
          <a:p>
            <a:pPr>
              <a:buNone/>
            </a:pPr>
            <a:r>
              <a:rPr lang="pl-PL" sz="1400" b="1" i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Europa</a:t>
            </a:r>
            <a:r>
              <a:rPr lang="pl-PL" sz="1400" b="1" i="1" dirty="0" smtClean="0">
                <a:latin typeface="Arial" pitchFamily="34" charset="0"/>
                <a:cs typeface="Arial" pitchFamily="34" charset="0"/>
              </a:rPr>
              <a:t> - </a:t>
            </a:r>
            <a:r>
              <a:rPr lang="pl-PL" sz="1400" b="1" dirty="0" smtClean="0">
                <a:latin typeface="Arial" pitchFamily="34" charset="0"/>
                <a:cs typeface="Arial" pitchFamily="34" charset="0"/>
              </a:rPr>
              <a:t>KRYSTIAN KOS (Wyspy Brytyjskie, Polska, Francja),                                                   ŁUKASZ BANASIAK (Polska), KAROLINA PAWLUCZYK (Francja)                                                              MATEUSZ  PAPIERKOWSKI(Polska);</a:t>
            </a:r>
          </a:p>
          <a:p>
            <a:pPr>
              <a:buNone/>
            </a:pPr>
            <a:r>
              <a:rPr lang="pl-PL" sz="1400" b="1" i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Nowa Gwinea - </a:t>
            </a:r>
            <a:r>
              <a:rPr lang="pl-PL" sz="1400" b="1" dirty="0" smtClean="0">
                <a:latin typeface="Arial" pitchFamily="34" charset="0"/>
                <a:cs typeface="Arial" pitchFamily="34" charset="0"/>
              </a:rPr>
              <a:t>ŁUKASZ BANASIAK (Papua-Nowa Gwinea ) </a:t>
            </a:r>
            <a:endParaRPr lang="pl-PL" sz="1400" b="1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dirty="0" smtClean="0"/>
              <a:t>2013-05-03</a:t>
            </a:r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3851920" y="6356350"/>
            <a:ext cx="2167880" cy="365125"/>
          </a:xfrm>
        </p:spPr>
        <p:txBody>
          <a:bodyPr/>
          <a:lstStyle/>
          <a:p>
            <a:r>
              <a:rPr lang="pl-PL" dirty="0" smtClean="0"/>
              <a:t>Hanna Smolińska</a:t>
            </a:r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797B2-567F-454E-AC17-14179527F48F}" type="slidenum">
              <a:rPr lang="pl-PL" smtClean="0"/>
              <a:pPr/>
              <a:t>8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80120"/>
          </a:xfrm>
        </p:spPr>
        <p:txBody>
          <a:bodyPr>
            <a:normAutofit/>
          </a:bodyPr>
          <a:lstStyle/>
          <a:p>
            <a:r>
              <a:rPr lang="pl-PL" sz="3600" b="1" i="1" dirty="0" smtClean="0">
                <a:solidFill>
                  <a:schemeClr val="accent6">
                    <a:lumMod val="75000"/>
                  </a:schemeClr>
                </a:solidFill>
              </a:rPr>
              <a:t>Inne informacje dla uczniów:</a:t>
            </a:r>
            <a:endParaRPr lang="pl-PL" sz="36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184576"/>
          </a:xfrm>
        </p:spPr>
        <p:txBody>
          <a:bodyPr>
            <a:normAutofit fontScale="47500" lnSpcReduction="20000"/>
          </a:bodyPr>
          <a:lstStyle/>
          <a:p>
            <a:pPr marL="742950" indent="-742950">
              <a:buFont typeface="+mj-lt"/>
              <a:buAutoNum type="arabicPeriod"/>
            </a:pPr>
            <a:endParaRPr lang="pl-PL" sz="4400" b="1" i="1" smtClean="0">
              <a:latin typeface="Arial" pitchFamily="34" charset="0"/>
              <a:cs typeface="Arial" pitchFamily="34" charset="0"/>
            </a:endParaRPr>
          </a:p>
          <a:p>
            <a:pPr marL="742950" indent="-742950">
              <a:buFont typeface="+mj-lt"/>
              <a:buAutoNum type="arabicPeriod"/>
            </a:pPr>
            <a:r>
              <a:rPr lang="pl-PL" sz="4400" b="1" i="1" smtClean="0">
                <a:latin typeface="Arial" pitchFamily="34" charset="0"/>
                <a:cs typeface="Arial" pitchFamily="34" charset="0"/>
              </a:rPr>
              <a:t>Adres </a:t>
            </a:r>
            <a:r>
              <a:rPr lang="pl-PL" sz="4400" b="1" i="1" dirty="0" smtClean="0">
                <a:latin typeface="Arial" pitchFamily="34" charset="0"/>
                <a:cs typeface="Arial" pitchFamily="34" charset="0"/>
              </a:rPr>
              <a:t>mapy: </a:t>
            </a:r>
            <a:r>
              <a:rPr lang="pl-PL" sz="4400" b="1" i="1" dirty="0" smtClean="0">
                <a:latin typeface="Arial" pitchFamily="34" charset="0"/>
                <a:cs typeface="Arial" pitchFamily="34" charset="0"/>
                <a:hlinkClick r:id="rId2"/>
              </a:rPr>
              <a:t>http://maps.google.pl/maps?hl=pl&amp;tab=ll</a:t>
            </a:r>
            <a:endParaRPr lang="pl-PL" sz="4400" b="1" i="1" dirty="0" smtClean="0">
              <a:latin typeface="Arial" pitchFamily="34" charset="0"/>
              <a:cs typeface="Arial" pitchFamily="34" charset="0"/>
            </a:endParaRPr>
          </a:p>
          <a:p>
            <a:pPr marL="742950" indent="-742950">
              <a:buFont typeface="+mj-lt"/>
              <a:buAutoNum type="arabicPeriod"/>
            </a:pPr>
            <a:r>
              <a:rPr lang="pl-PL" sz="4400" b="1" i="1" dirty="0" smtClean="0">
                <a:latin typeface="Arial" pitchFamily="34" charset="0"/>
                <a:cs typeface="Arial" pitchFamily="34" charset="0"/>
              </a:rPr>
              <a:t>Nazwa Szkoły Podstawowej w Boleszczynie w programie:</a:t>
            </a:r>
          </a:p>
          <a:p>
            <a:pPr marL="742950" indent="-742950">
              <a:buNone/>
            </a:pPr>
            <a:r>
              <a:rPr lang="pl-PL" sz="4400" b="1" i="1" dirty="0" smtClean="0">
                <a:latin typeface="Arial" pitchFamily="34" charset="0"/>
                <a:cs typeface="Arial" pitchFamily="34" charset="0"/>
              </a:rPr>
              <a:t>         </a:t>
            </a:r>
            <a:r>
              <a:rPr lang="pl-PL" sz="4400" b="1" i="1" dirty="0" err="1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szko?apod</a:t>
            </a:r>
            <a:endParaRPr lang="pl-PL" sz="4400" b="1" i="1" dirty="0" smtClean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742950" indent="-742950">
              <a:buNone/>
            </a:pPr>
            <a:r>
              <a:rPr lang="pl-PL" sz="4400" b="1" i="1" dirty="0" smtClean="0">
                <a:latin typeface="Arial" pitchFamily="34" charset="0"/>
                <a:cs typeface="Arial" pitchFamily="34" charset="0"/>
              </a:rPr>
              <a:t> 3.     Przy pełnym opisie zdjęć podano w kilometrach   </a:t>
            </a:r>
          </a:p>
          <a:p>
            <a:pPr marL="742950" indent="-742950">
              <a:buNone/>
            </a:pPr>
            <a:r>
              <a:rPr lang="pl-PL" sz="4400" b="1" i="1" dirty="0" smtClean="0">
                <a:latin typeface="Arial" pitchFamily="34" charset="0"/>
                <a:cs typeface="Arial" pitchFamily="34" charset="0"/>
              </a:rPr>
              <a:t>         szerokość [</a:t>
            </a:r>
            <a:r>
              <a:rPr lang="pl-PL" sz="4400" b="1" i="1" dirty="0" err="1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Frame</a:t>
            </a:r>
            <a:r>
              <a:rPr lang="pl-PL" sz="4400" b="1" i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4400" b="1" i="1" dirty="0" err="1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Width</a:t>
            </a:r>
            <a:r>
              <a:rPr lang="pl-PL" sz="4400" b="1" i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(km)</a:t>
            </a:r>
            <a:r>
              <a:rPr lang="pl-PL" sz="4400" b="1" i="1" dirty="0" smtClean="0">
                <a:latin typeface="Arial" pitchFamily="34" charset="0"/>
                <a:cs typeface="Arial" pitchFamily="34" charset="0"/>
              </a:rPr>
              <a:t>] </a:t>
            </a:r>
            <a:r>
              <a:rPr lang="pl-PL" sz="4400" b="1" i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                                             </a:t>
            </a:r>
            <a:r>
              <a:rPr lang="pl-PL" sz="4400" b="1" i="1" dirty="0" smtClean="0">
                <a:latin typeface="Arial" pitchFamily="34" charset="0"/>
                <a:cs typeface="Arial" pitchFamily="34" charset="0"/>
              </a:rPr>
              <a:t>      </a:t>
            </a:r>
          </a:p>
          <a:p>
            <a:pPr marL="742950" indent="-742950">
              <a:buNone/>
            </a:pPr>
            <a:r>
              <a:rPr lang="pl-PL" sz="4400" b="1" i="1" dirty="0" smtClean="0">
                <a:latin typeface="Arial" pitchFamily="34" charset="0"/>
                <a:cs typeface="Arial" pitchFamily="34" charset="0"/>
              </a:rPr>
              <a:t>         i wysokość [</a:t>
            </a:r>
            <a:r>
              <a:rPr lang="pl-PL" sz="4400" b="1" i="1" dirty="0" err="1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Frame</a:t>
            </a:r>
            <a:r>
              <a:rPr lang="pl-PL" sz="4400" b="1" i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4400" b="1" i="1" dirty="0" err="1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Height</a:t>
            </a:r>
            <a:r>
              <a:rPr lang="pl-PL" sz="4400" b="1" i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(km)</a:t>
            </a:r>
            <a:r>
              <a:rPr lang="pl-PL" sz="4400" b="1" i="1" dirty="0" smtClean="0">
                <a:latin typeface="Arial" pitchFamily="34" charset="0"/>
                <a:cs typeface="Arial" pitchFamily="34" charset="0"/>
              </a:rPr>
              <a:t>]</a:t>
            </a:r>
          </a:p>
          <a:p>
            <a:pPr marL="742950" indent="-742950">
              <a:buNone/>
            </a:pPr>
            <a:r>
              <a:rPr lang="pl-PL" sz="4400" b="1" i="1" dirty="0" smtClean="0">
                <a:latin typeface="Arial" pitchFamily="34" charset="0"/>
                <a:cs typeface="Arial" pitchFamily="34" charset="0"/>
              </a:rPr>
              <a:t>         obszaru sfotografowanego oraz   </a:t>
            </a:r>
          </a:p>
          <a:p>
            <a:pPr marL="742950" indent="-742950">
              <a:buNone/>
            </a:pPr>
            <a:r>
              <a:rPr lang="pl-PL" sz="4400" b="1" i="1" dirty="0" smtClean="0">
                <a:latin typeface="Arial" pitchFamily="34" charset="0"/>
                <a:cs typeface="Arial" pitchFamily="34" charset="0"/>
              </a:rPr>
              <a:t>  4.    współrzędne geograficzne: </a:t>
            </a:r>
            <a:r>
              <a:rPr lang="pl-PL" sz="4400" b="1" i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długość i szerokość geograficzną  fotografowanego miejsca</a:t>
            </a:r>
          </a:p>
          <a:p>
            <a:pPr marL="742950" indent="-742950">
              <a:buNone/>
            </a:pPr>
            <a:r>
              <a:rPr lang="pl-PL" sz="4400" b="1" i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pl-PL" sz="4400" b="1" i="1" dirty="0" smtClean="0">
                <a:latin typeface="Arial" pitchFamily="34" charset="0"/>
                <a:cs typeface="Arial" pitchFamily="34" charset="0"/>
              </a:rPr>
              <a:t>5.   </a:t>
            </a:r>
            <a:r>
              <a:rPr lang="pl-PL" sz="4400" b="1" i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Nadir - </a:t>
            </a:r>
            <a:r>
              <a:rPr lang="pl-PL" sz="4400" b="1" i="1" dirty="0" smtClean="0">
                <a:latin typeface="Arial" pitchFamily="34" charset="0"/>
                <a:cs typeface="Arial" pitchFamily="34" charset="0"/>
              </a:rPr>
              <a:t>termin stosowany w astronautyce do określenia kierunku wskazującego powierzchnię w tym przypadku wybranego miejsca na Ziemi względem sztucznego satelity znajdującego się na orbicie Ziemi.</a:t>
            </a:r>
          </a:p>
          <a:p>
            <a:pPr marL="514350" indent="-514350">
              <a:buFont typeface="+mj-lt"/>
              <a:buAutoNum type="arabicPeriod"/>
            </a:pPr>
            <a:endParaRPr lang="pl-PL" b="1" i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514350" indent="-514350">
              <a:buNone/>
            </a:pPr>
            <a:r>
              <a:rPr lang="pl-PL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pPr>
              <a:buNone/>
            </a:pPr>
            <a:r>
              <a:rPr lang="pl-PL" dirty="0" smtClean="0"/>
              <a:t> </a:t>
            </a:r>
            <a:endParaRPr lang="pl-PL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smtClean="0"/>
              <a:t>2013-05-03</a:t>
            </a:r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Hanna Smolińska</a:t>
            </a: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797B2-567F-454E-AC17-14179527F48F}" type="slidenum">
              <a:rPr lang="pl-PL" smtClean="0"/>
              <a:pPr/>
              <a:t>9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831</TotalTime>
  <Words>667</Words>
  <Application>Microsoft Office PowerPoint</Application>
  <PresentationFormat>Pokaz na ekranie (4:3)</PresentationFormat>
  <Paragraphs>135</Paragraphs>
  <Slides>23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23</vt:i4>
      </vt:variant>
    </vt:vector>
  </HeadingPairs>
  <TitlesOfParts>
    <vt:vector size="24" baseType="lpstr">
      <vt:lpstr>Motyw pakietu Office</vt:lpstr>
      <vt:lpstr> Współpraca uczniów                               ze Szkoły Podstawowej                            w Boleszczynie  z astronautami                                            z Międzynarodowej Stacji Kosmicznej</vt:lpstr>
      <vt:lpstr>Slajd 2</vt:lpstr>
      <vt:lpstr>ISS EarthKAM jest sponsorowanym przez NASA projektem umożliwiającym uczniom z całego świata wykonywanie zdjęć przy pomocy aparatu cyfrowego umieszczonego na pokładzie  Międzynarodowej Stacji Kosmicznej.</vt:lpstr>
      <vt:lpstr>Obraz Ziemi  z Międzynarodowej Stacji Kosmicznej </vt:lpstr>
      <vt:lpstr> Długość i szerokość geograficzna </vt:lpstr>
      <vt:lpstr>      </vt:lpstr>
      <vt:lpstr>Sfotografowaliśmy 61 miejsc na Ziemi </vt:lpstr>
      <vt:lpstr>Krótki opis: nazwiska uczniów wysyłających zamówienia                                    na stację kosmiczną  ISS i wybierane miejsca  </vt:lpstr>
      <vt:lpstr>Inne informacje dla uczniów:</vt:lpstr>
      <vt:lpstr>Galeria prac uczniów  strona 1  zapoznaj się z pełnym opisem po kliknięciu na obrazek</vt:lpstr>
      <vt:lpstr>  Galeria prac uczniów  strona 2  zapoznaj się z pełnym opisem po kliknięciu na obrazek   </vt:lpstr>
      <vt:lpstr>Galeria prac uczniów  strona 3  zapoznaj się z pełnym opisem po kliknięciu na obrazek</vt:lpstr>
      <vt:lpstr>Galeria prac uczniów  strona 4  zapoznaj się z pełnym opisem po kliknięciu na obrazek</vt:lpstr>
      <vt:lpstr>Galeria prac uczniów  strona 5  zapoznaj się z pełnym opisem po kliknięciu na obrazek</vt:lpstr>
      <vt:lpstr>Galeria prac uczniów  strona 6  zapoznaj się z pełnym opisem po kliknięciu na obrazek</vt:lpstr>
      <vt:lpstr>Galeria prac uczniów  strona 7  zapoznaj się z pełnym opisem po kliknięciu na obrazek</vt:lpstr>
      <vt:lpstr>Nasz list do astronautów z podziękowaniem</vt:lpstr>
      <vt:lpstr>Na podstawie prac zamówionych u astronautów uczniowie będą się uczyć   geografii świata</vt:lpstr>
      <vt:lpstr>Nauczą się identyfikować oceany stosując obrazy z galerii ISS EarthKAM</vt:lpstr>
      <vt:lpstr>Nauczą się identyfikować kontynenty, stosując obrazy z galerii ISS EarthKAM</vt:lpstr>
      <vt:lpstr>  Uczniowie do nauki mogą zastosować  obrazy swoje i                        uzyskane przez inne szkoły, znajdujące się w Galerii Programu ISS EarthKAM   </vt:lpstr>
      <vt:lpstr>Szkoła  Podstawowa w Boleszczynie i współpracujący uczniowie z klas IV, V i VI uzyskali Certyfikaty z Międzynarodowej Stacji Kosmicznej ISS</vt:lpstr>
      <vt:lpstr>   Dziękuję za możliwość uczestniczenia w powyższym projekcie               i radość ze spotkania z Wami. Zapraszam do dalszego odkrywania Wszechświata w ramach międzynarodowych programów.                 Może w przyszłym                                                                                                            roku szkolnym…..  Hanna Smolińska  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Win</dc:creator>
  <cp:lastModifiedBy>Win</cp:lastModifiedBy>
  <cp:revision>245</cp:revision>
  <dcterms:created xsi:type="dcterms:W3CDTF">2013-05-02T10:18:34Z</dcterms:created>
  <dcterms:modified xsi:type="dcterms:W3CDTF">2013-05-08T08:07:31Z</dcterms:modified>
</cp:coreProperties>
</file>