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7" r:id="rId3"/>
    <p:sldId id="265" r:id="rId4"/>
    <p:sldId id="266" r:id="rId5"/>
    <p:sldId id="264" r:id="rId6"/>
    <p:sldId id="273" r:id="rId7"/>
    <p:sldId id="274" r:id="rId8"/>
    <p:sldId id="270" r:id="rId9"/>
    <p:sldId id="271" r:id="rId10"/>
    <p:sldId id="257" r:id="rId11"/>
    <p:sldId id="259" r:id="rId12"/>
    <p:sldId id="262" r:id="rId13"/>
    <p:sldId id="278" r:id="rId14"/>
    <p:sldId id="276" r:id="rId15"/>
    <p:sldId id="283" r:id="rId16"/>
    <p:sldId id="284" r:id="rId17"/>
    <p:sldId id="285" r:id="rId18"/>
    <p:sldId id="275" r:id="rId19"/>
    <p:sldId id="279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26" y="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 smtClean="0"/>
              <a:t>Moje obserwacje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pl-PL" smtClean="0"/>
              <a:t>2013-10-01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Hanna Smolińska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3693F-9AF6-44F9-A183-D520532CA9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632857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 smtClean="0"/>
              <a:t>Moje obserwacje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pl-PL" smtClean="0"/>
              <a:t>2013-10-01</a:t>
            </a:r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Hanna Smolińska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00A11-F2C7-402B-AB1B-E723C7A2FA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32344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00A11-F2C7-402B-AB1B-E723C7A2FA03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 smtClean="0"/>
              <a:t>2013-10-01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Hanna Smolińska</a:t>
            </a:r>
            <a:endParaRPr lang="pl-PL"/>
          </a:p>
        </p:txBody>
      </p:sp>
      <p:sp>
        <p:nvSpPr>
          <p:cNvPr id="7" name="Symbol zastępczy nagłówka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pl-PL" smtClean="0"/>
              <a:t>Moje obserwacje</a:t>
            </a:r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2013-10-01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Hanna Smolinska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5BE9-597D-4ECB-AD44-7FEEFEE91B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2013-10-01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Hanna Smolinska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5BE9-597D-4ECB-AD44-7FEEFEE91B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2013-10-01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Hanna Smolinska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5BE9-597D-4ECB-AD44-7FEEFEE91B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2013-10-01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Hanna Smolinska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5BE9-597D-4ECB-AD44-7FEEFEE91B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2013-10-01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Hanna Smolinska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5BE9-597D-4ECB-AD44-7FEEFEE91B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2013-10-01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Hanna Smolinska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5BE9-597D-4ECB-AD44-7FEEFEE91B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2013-10-01</a:t>
            </a: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Hanna Smolinska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5BE9-597D-4ECB-AD44-7FEEFEE91B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2013-10-01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Hanna Smolinska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5BE9-597D-4ECB-AD44-7FEEFEE91B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2013-10-01</a:t>
            </a: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Hanna Smolinska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5BE9-597D-4ECB-AD44-7FEEFEE91B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2013-10-01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Hanna Smolinska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5BE9-597D-4ECB-AD44-7FEEFEE91B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2013-10-01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Hanna Smolinska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5BE9-597D-4ECB-AD44-7FEEFEE91B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2013-10-01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Hanna Smolinska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25BE9-597D-4ECB-AD44-7FEEFEE91B1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lcogt.net/files/flash/hr-diagram/main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hyperlink" Target="http://www.youtube.com/watch?v=1Ba9lbuVdbw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hyperlink" Target="http://images.nrao.edu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17.xml"/><Relationship Id="rId7" Type="http://schemas.openxmlformats.org/officeDocument/2006/relationships/image" Target="../media/image20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emf"/><Relationship Id="rId10" Type="http://schemas.openxmlformats.org/officeDocument/2006/relationships/slide" Target="slide18.xml"/><Relationship Id="rId4" Type="http://schemas.openxmlformats.org/officeDocument/2006/relationships/slide" Target="slide16.xm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slide" Target="slide13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hannasmol@wp.eu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3.xml"/><Relationship Id="rId2" Type="http://schemas.openxmlformats.org/officeDocument/2006/relationships/hyperlink" Target="http://en.wikisource.org/wiki/Popular_Science_Monthly/Volume_8/January_1876/The_Horseshoe_Nebula_in_Sagittariu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11.xml"/><Relationship Id="rId7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jpeg"/><Relationship Id="rId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hys.org/news19773164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ys.org/" TargetMode="External"/><Relationship Id="rId5" Type="http://schemas.openxmlformats.org/officeDocument/2006/relationships/image" Target="../media/image15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88642"/>
            <a:ext cx="7772400" cy="1008111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776864" cy="3456384"/>
          </a:xfrm>
        </p:spPr>
        <p:txBody>
          <a:bodyPr>
            <a:normAutofit/>
          </a:bodyPr>
          <a:lstStyle/>
          <a:p>
            <a:endParaRPr lang="pl-PL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Mgławica Omega</a:t>
            </a:r>
          </a:p>
          <a:p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M17 </a:t>
            </a:r>
            <a:r>
              <a:rPr lang="pl-PL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Interactive</a:t>
            </a: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 HR </a:t>
            </a:r>
            <a:r>
              <a:rPr lang="pl-PL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diagram.mht</a:t>
            </a:r>
            <a:endParaRPr lang="pl-PL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b="1" dirty="0" smtClean="0">
                <a:latin typeface="Arial" pitchFamily="34" charset="0"/>
                <a:cs typeface="Arial" pitchFamily="34" charset="0"/>
              </a:rPr>
              <a:t>alternatywne oznaczenia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l-PL" b="1" dirty="0" err="1" smtClean="0">
                <a:latin typeface="Arial" pitchFamily="34" charset="0"/>
                <a:cs typeface="Arial" pitchFamily="34" charset="0"/>
              </a:rPr>
              <a:t>Messier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17 (M17)</a:t>
            </a: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 NGC 6618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3" descr="ImageRight"/>
          <p:cNvPicPr>
            <a:picLocks noChangeAspect="1" noChangeArrowheads="1"/>
          </p:cNvPicPr>
          <p:nvPr/>
        </p:nvPicPr>
        <p:blipFill>
          <a:blip r:embed="rId3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3" descr="ImageRight"/>
          <p:cNvPicPr>
            <a:picLocks noChangeAspect="1" noChangeArrowheads="1"/>
          </p:cNvPicPr>
          <p:nvPr/>
        </p:nvPicPr>
        <p:blipFill>
          <a:blip r:embed="rId3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6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755576" y="260649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Moje obserwacje I</a:t>
            </a:r>
            <a:endParaRPr lang="pl-PL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2013-10-01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5BE9-597D-4ECB-AD44-7FEEFEE91B17}" type="slidenum">
              <a:rPr lang="pl-PL" smtClean="0"/>
              <a:pPr/>
              <a:t>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Hanna Smolińska</a:t>
            </a:r>
            <a:endParaRPr lang="pl-PL" dirty="0"/>
          </a:p>
        </p:txBody>
      </p:sp>
      <p:pic>
        <p:nvPicPr>
          <p:cNvPr id="11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6" y="1340768"/>
            <a:ext cx="286951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179512" y="2564905"/>
            <a:ext cx="26642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dirty="0" smtClean="0">
                <a:hlinkClick r:id="rId4"/>
              </a:rPr>
              <a:t>http://www.youtube.com/watch?v=1Ba9lbuVdbw</a:t>
            </a:r>
            <a:endParaRPr lang="pl-PL" sz="900" b="1" dirty="0" smtClean="0"/>
          </a:p>
          <a:p>
            <a:endParaRPr lang="pl-PL" dirty="0"/>
          </a:p>
        </p:txBody>
      </p:sp>
      <p:sp>
        <p:nvSpPr>
          <p:cNvPr id="14" name="Strzałka w prawo 13">
            <a:hlinkClick r:id="rId6" action="ppaction://hlinksldjump"/>
          </p:cNvPr>
          <p:cNvSpPr/>
          <p:nvPr/>
        </p:nvSpPr>
        <p:spPr>
          <a:xfrm>
            <a:off x="7308304" y="5373217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b="1" dirty="0" smtClean="0"/>
              <a:t>Mgławica emisyjna</a:t>
            </a:r>
          </a:p>
          <a:p>
            <a:pPr>
              <a:buNone/>
            </a:pPr>
            <a:r>
              <a:rPr lang="pl-PL" sz="1800" dirty="0" smtClean="0"/>
              <a:t>       Mgławica emisyjna - wielka chmura (często o średnicy kilkuset lat świetlnych) świecącego gazu i plazmy. </a:t>
            </a:r>
            <a:r>
              <a:rPr lang="pl-PL" sz="1800" b="1" dirty="0" smtClean="0"/>
              <a:t>Mgławicami emisyjnymi mogą być obszary H II</a:t>
            </a:r>
            <a:r>
              <a:rPr lang="pl-PL" sz="1800" dirty="0" smtClean="0"/>
              <a:t>, gdzie duże ilości promieniowania ultrafioletowego emitują młode, gorące, niebieskie gwiazdy; oraz mgławice planetarne, gdzie umierająca gwiazda odrzuciwszy swoje zewnętrzne warstwy, odsłoniła jądro jonizujące gaz. Obserwacje mgławic emisyjnych, występujących licznie poza Drogą Mleczną i są niezwykle istotne.</a:t>
            </a:r>
          </a:p>
          <a:p>
            <a:pPr>
              <a:buNone/>
            </a:pPr>
            <a:r>
              <a:rPr lang="pl-PL" sz="1800" dirty="0" smtClean="0"/>
              <a:t>       Pozwalają one między innymi określać odległości do sąsiednich                             galaktyk, oraz ich skład chemiczny.</a:t>
            </a:r>
            <a:endParaRPr lang="pl-PL" sz="1800" dirty="0"/>
          </a:p>
        </p:txBody>
      </p:sp>
      <p:pic>
        <p:nvPicPr>
          <p:cNvPr id="4" name="Picture 43" descr="ImageRight"/>
          <p:cNvPicPr>
            <a:picLocks noChangeAspect="1" noChangeArrowheads="1"/>
          </p:cNvPicPr>
          <p:nvPr/>
        </p:nvPicPr>
        <p:blipFill>
          <a:blip r:embed="rId2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3" descr="ImageRight"/>
          <p:cNvPicPr>
            <a:picLocks noChangeAspect="1" noChangeArrowheads="1"/>
          </p:cNvPicPr>
          <p:nvPr/>
        </p:nvPicPr>
        <p:blipFill>
          <a:blip r:embed="rId2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6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2013-10-01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5BE9-597D-4ECB-AD44-7FEEFEE91B17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Hanna Smolinska</a:t>
            </a:r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3556338" y="476673"/>
            <a:ext cx="2311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Moje obserwacje I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645024"/>
            <a:ext cx="172555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trzałka w prawo 11">
            <a:hlinkClick r:id="rId4" action="ppaction://hlinksldjump"/>
          </p:cNvPr>
          <p:cNvSpPr/>
          <p:nvPr/>
        </p:nvSpPr>
        <p:spPr>
          <a:xfrm>
            <a:off x="7308304" y="5373217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Picture 43" descr="ImageRight"/>
          <p:cNvPicPr>
            <a:picLocks noChangeAspect="1" noChangeArrowheads="1"/>
          </p:cNvPicPr>
          <p:nvPr/>
        </p:nvPicPr>
        <p:blipFill>
          <a:blip r:embed="rId2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3" descr="ImageRight"/>
          <p:cNvPicPr>
            <a:picLocks noChangeAspect="1" noChangeArrowheads="1"/>
          </p:cNvPicPr>
          <p:nvPr/>
        </p:nvPicPr>
        <p:blipFill>
          <a:blip r:embed="rId2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6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2013-10-01</a:t>
            </a:r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5BE9-597D-4ECB-AD44-7FEEFEE91B17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Hanna Smolinska</a:t>
            </a: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3556338" y="332656"/>
            <a:ext cx="2383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Moje obserwacje I 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876256" y="530120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              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72817"/>
            <a:ext cx="4504763" cy="310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pole tekstowe 13"/>
          <p:cNvSpPr txBox="1"/>
          <p:nvPr/>
        </p:nvSpPr>
        <p:spPr>
          <a:xfrm>
            <a:off x="7380312" y="357301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 17</a:t>
            </a:r>
            <a:endParaRPr lang="pl-PL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323529" y="1916832"/>
            <a:ext cx="388843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Mgławica M17 znajduje się</a:t>
            </a:r>
            <a:r>
              <a:rPr lang="pl-PL" dirty="0" smtClean="0"/>
              <a:t> </a:t>
            </a:r>
          </a:p>
          <a:p>
            <a:r>
              <a:rPr lang="pl-PL" dirty="0" smtClean="0"/>
              <a:t>w gwiazdozbiorze Strzelca, dokładnie </a:t>
            </a:r>
          </a:p>
          <a:p>
            <a:r>
              <a:rPr lang="pl-PL" dirty="0" smtClean="0"/>
              <a:t>w </a:t>
            </a:r>
            <a:r>
              <a:rPr lang="pl-PL" dirty="0" smtClean="0">
                <a:hlinkClick r:id="rId4" action="ppaction://hlinksldjump"/>
              </a:rPr>
              <a:t>ramieniu Strzelca Drogi Mlecznej      </a:t>
            </a:r>
            <a:r>
              <a:rPr lang="pl-PL" dirty="0" smtClean="0"/>
              <a:t>w odległości 5 do 6 tys. lat świetlnych od Ziemi. Nazwa ramienia odnosi się </a:t>
            </a:r>
          </a:p>
          <a:p>
            <a:r>
              <a:rPr lang="pl-PL" dirty="0" smtClean="0"/>
              <a:t>do konstelacji Strzelca, w którym jest obserwowana.</a:t>
            </a:r>
          </a:p>
          <a:p>
            <a:endParaRPr lang="pl-PL" dirty="0"/>
          </a:p>
        </p:txBody>
      </p:sp>
      <p:sp>
        <p:nvSpPr>
          <p:cNvPr id="16" name="Strzałka w prawo 15">
            <a:hlinkClick r:id="rId5" action="ppaction://hlinksldjump"/>
          </p:cNvPr>
          <p:cNvSpPr/>
          <p:nvPr/>
        </p:nvSpPr>
        <p:spPr>
          <a:xfrm>
            <a:off x="7308304" y="5373217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3917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b="1" dirty="0" smtClean="0"/>
              <a:t>Mgławica 17 jest drugim najjaśniejszym źródłem fal radiowych na niebie (po Orion</a:t>
            </a:r>
            <a:r>
              <a:rPr lang="en-GB" sz="1600" b="1" dirty="0" err="1" smtClean="0"/>
              <a:t>ie</a:t>
            </a:r>
            <a:r>
              <a:rPr lang="pl-PL" sz="1600" b="1" dirty="0" smtClean="0"/>
              <a:t> A).</a:t>
            </a:r>
            <a:r>
              <a:rPr lang="pl-PL" sz="1600" dirty="0" smtClean="0"/>
              <a:t> </a:t>
            </a:r>
          </a:p>
          <a:p>
            <a:pPr>
              <a:buNone/>
            </a:pPr>
            <a:r>
              <a:rPr lang="pl-PL" sz="1800" dirty="0" smtClean="0"/>
              <a:t>        W pobliżu centrum M17 badano promieniowanie fal radiowych i wykryto opary wody w postaci "</a:t>
            </a:r>
            <a:r>
              <a:rPr lang="pl-PL" sz="1800" dirty="0" err="1" smtClean="0"/>
              <a:t>water-maserów</a:t>
            </a:r>
            <a:r>
              <a:rPr lang="pl-PL" sz="1800" dirty="0" smtClean="0"/>
              <a:t>„ . </a:t>
            </a:r>
            <a:r>
              <a:rPr lang="en-US" sz="1800" dirty="0" smtClean="0"/>
              <a:t>Maser</a:t>
            </a:r>
            <a:r>
              <a:rPr lang="pl-PL" sz="1800" dirty="0" smtClean="0"/>
              <a:t> jest skrótem "</a:t>
            </a:r>
            <a:r>
              <a:rPr lang="pl-PL" sz="1800" dirty="0" err="1" smtClean="0"/>
              <a:t>Microwave</a:t>
            </a:r>
            <a:r>
              <a:rPr lang="pl-PL" sz="1800" dirty="0" smtClean="0"/>
              <a:t> </a:t>
            </a:r>
            <a:r>
              <a:rPr lang="pl-PL" sz="1800" dirty="0" err="1" smtClean="0"/>
              <a:t>Amplification</a:t>
            </a:r>
            <a:r>
              <a:rPr lang="pl-PL" sz="1800" dirty="0" smtClean="0"/>
              <a:t> by </a:t>
            </a:r>
            <a:r>
              <a:rPr lang="pl-PL" sz="1800" dirty="0" err="1" smtClean="0"/>
              <a:t>Stimulated</a:t>
            </a:r>
            <a:r>
              <a:rPr lang="pl-PL" sz="1800" dirty="0" smtClean="0"/>
              <a:t> </a:t>
            </a:r>
            <a:r>
              <a:rPr lang="pl-PL" sz="1800" dirty="0" err="1" smtClean="0"/>
              <a:t>Emission</a:t>
            </a:r>
            <a:r>
              <a:rPr lang="pl-PL" sz="1800" dirty="0" smtClean="0"/>
              <a:t> of </a:t>
            </a:r>
            <a:r>
              <a:rPr lang="pl-PL" sz="1800" dirty="0" err="1" smtClean="0"/>
              <a:t>Radiation</a:t>
            </a:r>
            <a:r>
              <a:rPr lang="pl-PL" sz="1800" dirty="0" smtClean="0"/>
              <a:t>". Naturalnie występujący w przestrzeni maser jest zwykle oznaką „szoku” gazu w rejonach formowania się gwiazd. Astronomowie uważają, że masery mogą być zasilane przez wpływy energetyczne wczesnych protogwiazd i dostarczają dalszych dowodów na bieżąco aktywne formowania się gwiazd w M17.</a:t>
            </a:r>
          </a:p>
        </p:txBody>
      </p:sp>
      <p:pic>
        <p:nvPicPr>
          <p:cNvPr id="4" name="Picture 43" descr="ImageRight"/>
          <p:cNvPicPr>
            <a:picLocks noChangeAspect="1" noChangeArrowheads="1"/>
          </p:cNvPicPr>
          <p:nvPr/>
        </p:nvPicPr>
        <p:blipFill>
          <a:blip r:embed="rId2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3" descr="ImageRight"/>
          <p:cNvPicPr>
            <a:picLocks noChangeAspect="1" noChangeArrowheads="1"/>
          </p:cNvPicPr>
          <p:nvPr/>
        </p:nvPicPr>
        <p:blipFill>
          <a:blip r:embed="rId2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6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 smtClean="0"/>
              <a:t>2013-10-01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5BE9-597D-4ECB-AD44-7FEEFEE91B17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Hanna </a:t>
            </a:r>
            <a:r>
              <a:rPr lang="pl-PL" dirty="0" err="1" smtClean="0"/>
              <a:t>Smolinska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556338" y="620689"/>
            <a:ext cx="2239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Moje obserwacje I 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556792"/>
            <a:ext cx="2300288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ole tekstowe 14"/>
          <p:cNvSpPr txBox="1"/>
          <p:nvPr/>
        </p:nvSpPr>
        <p:spPr>
          <a:xfrm>
            <a:off x="6012160" y="4149082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Obrazek  M17 z witryny </a:t>
            </a:r>
          </a:p>
          <a:p>
            <a:r>
              <a:rPr lang="pl-PL" sz="1200" dirty="0" smtClean="0"/>
              <a:t>National Radio Astronomy Observatory</a:t>
            </a:r>
          </a:p>
          <a:p>
            <a:r>
              <a:rPr lang="pl-PL" sz="1200" dirty="0" smtClean="0">
                <a:hlinkClick r:id="rId4"/>
              </a:rPr>
              <a:t>http://images.nrao.edu/ </a:t>
            </a:r>
            <a:endParaRPr lang="pl-PL" sz="1200" dirty="0" smtClean="0"/>
          </a:p>
          <a:p>
            <a:r>
              <a:rPr lang="pl-PL" sz="1200" dirty="0" smtClean="0"/>
              <a:t/>
            </a:r>
            <a:br>
              <a:rPr lang="pl-PL" sz="1200" dirty="0" smtClean="0"/>
            </a:br>
            <a:endParaRPr lang="pl-PL" sz="12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827584" y="5301209"/>
            <a:ext cx="53285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/>
              <a:t>tłumaczenie z </a:t>
            </a:r>
            <a:r>
              <a:rPr lang="pl-PL" sz="800" dirty="0" smtClean="0">
                <a:hlinkClick r:id="rId4"/>
              </a:rPr>
              <a:t>http://images.nrao.edu/ </a:t>
            </a:r>
            <a:r>
              <a:rPr lang="pl-PL" sz="800" b="1" dirty="0" smtClean="0"/>
              <a:t>Hanna Smolińska</a:t>
            </a:r>
            <a:r>
              <a:rPr lang="pl-PL" sz="800" dirty="0" smtClean="0"/>
              <a:t>)</a:t>
            </a:r>
            <a:endParaRPr lang="pl-PL" sz="800" dirty="0"/>
          </a:p>
        </p:txBody>
      </p:sp>
      <p:sp>
        <p:nvSpPr>
          <p:cNvPr id="16" name="Strzałka w prawo 15">
            <a:hlinkClick r:id="rId5" action="ppaction://hlinksldjump"/>
          </p:cNvPr>
          <p:cNvSpPr/>
          <p:nvPr/>
        </p:nvSpPr>
        <p:spPr>
          <a:xfrm>
            <a:off x="7236296" y="5229200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692697"/>
            <a:ext cx="2411760" cy="4464496"/>
          </a:xfrm>
        </p:spPr>
        <p:txBody>
          <a:bodyPr>
            <a:noAutofit/>
          </a:bodyPr>
          <a:lstStyle/>
          <a:p>
            <a:pPr algn="l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wiazd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y pierwszego </a:t>
            </a:r>
            <a:br>
              <a:rPr lang="pl-PL" sz="1600" b="1" dirty="0" smtClean="0">
                <a:latin typeface="Arial" pitchFamily="34" charset="0"/>
                <a:cs typeface="Arial" pitchFamily="34" charset="0"/>
              </a:rPr>
            </a:b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planu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en-GB" sz="1600" b="1" dirty="0" smtClean="0">
                <a:latin typeface="Arial" pitchFamily="34" charset="0"/>
                <a:cs typeface="Arial" pitchFamily="34" charset="0"/>
              </a:rPr>
            </a:br>
            <a:r>
              <a:rPr lang="pl-PL" sz="1600" b="1" dirty="0" smtClean="0">
                <a:hlinkClick r:id="rId2" action="ppaction://hlinksldjump"/>
              </a:rPr>
              <a:t>1</a:t>
            </a:r>
            <a:r>
              <a:rPr lang="pl-PL" sz="1600" dirty="0" smtClean="0">
                <a:hlinkClick r:id="rId3" action="ppaction://hlinksldjump"/>
              </a:rPr>
              <a:t> </a:t>
            </a: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 smtClean="0">
                <a:hlinkClick r:id="rId2" action="ppaction://hlinksldjump"/>
              </a:rPr>
              <a:t>2</a:t>
            </a:r>
            <a:r>
              <a:rPr lang="en-GB" sz="1600" b="1" dirty="0" smtClean="0">
                <a:hlinkClick r:id="rId3" action="ppaction://hlinksldjump"/>
              </a:rPr>
              <a:t> </a:t>
            </a: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 smtClean="0">
                <a:hlinkClick r:id="rId2" action="ppaction://hlinksldjump"/>
              </a:rPr>
              <a:t>3</a:t>
            </a:r>
            <a:r>
              <a:rPr lang="en-GB" sz="1600" b="1" dirty="0" smtClean="0">
                <a:hlinkClick r:id="rId3" action="ppaction://hlinksldjump"/>
              </a:rPr>
              <a:t> </a:t>
            </a: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 smtClean="0">
                <a:hlinkClick r:id="rId2" action="ppaction://hlinksldjump"/>
              </a:rPr>
              <a:t>4</a:t>
            </a:r>
            <a:r>
              <a:rPr lang="en-GB" sz="1600" b="1" dirty="0" smtClean="0">
                <a:hlinkClick r:id="rId2" action="ppaction://hlinksldjump"/>
              </a:rPr>
              <a:t> </a:t>
            </a: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 smtClean="0">
                <a:hlinkClick r:id="rId4" action="ppaction://hlinksldjump"/>
              </a:rPr>
              <a:t>5 </a:t>
            </a: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 smtClean="0">
                <a:hlinkClick r:id="rId4" action="ppaction://hlinksldjump"/>
              </a:rPr>
              <a:t>6</a:t>
            </a:r>
            <a:r>
              <a:rPr lang="en-GB" sz="1600" b="1" dirty="0" smtClean="0">
                <a:hlinkClick r:id="rId4" action="ppaction://hlinksldjump"/>
              </a:rPr>
              <a:t> </a:t>
            </a: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 smtClean="0">
                <a:hlinkClick r:id="rId4" action="ppaction://hlinksldjump"/>
              </a:rPr>
              <a:t>7</a:t>
            </a:r>
            <a:r>
              <a:rPr lang="en-GB" sz="1600" b="1" dirty="0" smtClean="0">
                <a:hlinkClick r:id="rId4" action="ppaction://hlinksldjump"/>
              </a:rPr>
              <a:t> </a:t>
            </a: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 smtClean="0">
                <a:hlinkClick r:id="rId3" action="ppaction://hlinksldjump"/>
              </a:rPr>
              <a:t>8</a:t>
            </a: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>
                <a:hlinkClick r:id="rId3" action="ppaction://hlinksldjump"/>
              </a:rPr>
              <a:t>9</a:t>
            </a: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>
                <a:hlinkClick r:id="rId3" action="ppaction://hlinksldjump"/>
              </a:rPr>
              <a:t>10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b="1" dirty="0" smtClean="0">
                <a:hlinkClick r:id="rId3" action="ppaction://hlinksldjump"/>
              </a:rPr>
              <a:t>11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1600" b="1" dirty="0" smtClean="0">
                <a:latin typeface="Arial" pitchFamily="34" charset="0"/>
                <a:cs typeface="Arial" pitchFamily="34" charset="0"/>
              </a:rPr>
            </a:br>
            <a:r>
              <a:rPr lang="en-GB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1600" b="1" dirty="0" smtClean="0">
                <a:latin typeface="Arial" pitchFamily="34" charset="0"/>
                <a:cs typeface="Arial" pitchFamily="34" charset="0"/>
              </a:rPr>
            </a:br>
            <a:endParaRPr lang="pl-PL" sz="16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2013-10-01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Hanna Smolinska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5BE9-597D-4ECB-AD44-7FEEFEE91B17}" type="slidenum">
              <a:rPr lang="pl-PL" smtClean="0"/>
              <a:pPr/>
              <a:t>13</a:t>
            </a:fld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1438"/>
            <a:ext cx="6768752" cy="5736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375" y="4013403"/>
            <a:ext cx="244331" cy="24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381" y="3145036"/>
            <a:ext cx="255491" cy="25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6255535" y="4257735"/>
            <a:ext cx="278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B050"/>
                </a:solidFill>
              </a:rPr>
              <a:t>1</a:t>
            </a:r>
            <a:endParaRPr lang="pl-PL" sz="1200" b="1" dirty="0">
              <a:solidFill>
                <a:srgbClr val="00B050"/>
              </a:solidFill>
            </a:endParaRPr>
          </a:p>
        </p:txBody>
      </p:sp>
      <p:pic>
        <p:nvPicPr>
          <p:cNvPr id="1029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535" y="3400528"/>
            <a:ext cx="244497" cy="24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3419872" y="3616554"/>
            <a:ext cx="68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B050"/>
                </a:solidFill>
              </a:rPr>
              <a:t>3</a:t>
            </a:r>
            <a:endParaRPr lang="pl-PL" sz="1200" b="1" dirty="0">
              <a:solidFill>
                <a:srgbClr val="00B050"/>
              </a:solidFill>
            </a:endParaRPr>
          </a:p>
        </p:txBody>
      </p:sp>
      <p:pic>
        <p:nvPicPr>
          <p:cNvPr id="103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1" y="3411444"/>
            <a:ext cx="205108" cy="20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2879814" y="3272781"/>
            <a:ext cx="432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B050"/>
                </a:solidFill>
              </a:rPr>
              <a:t>4</a:t>
            </a:r>
            <a:endParaRPr lang="pl-PL" sz="1200" b="1" dirty="0">
              <a:solidFill>
                <a:srgbClr val="00B050"/>
              </a:solidFill>
            </a:endParaRPr>
          </a:p>
        </p:txBody>
      </p:sp>
      <p:pic>
        <p:nvPicPr>
          <p:cNvPr id="1032" name="Picture 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07041"/>
            <a:ext cx="2127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4788024" y="4031572"/>
            <a:ext cx="284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00B050"/>
                </a:solidFill>
              </a:rPr>
              <a:t>6</a:t>
            </a:r>
          </a:p>
        </p:txBody>
      </p:sp>
      <p:pic>
        <p:nvPicPr>
          <p:cNvPr id="1034" name="Picture 1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1274458"/>
            <a:ext cx="216024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2771801" y="1382471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B050"/>
                </a:solidFill>
              </a:rPr>
              <a:t>7</a:t>
            </a:r>
            <a:endParaRPr lang="pl-PL" sz="1200" b="1" dirty="0">
              <a:solidFill>
                <a:srgbClr val="00B050"/>
              </a:solidFill>
            </a:endParaRPr>
          </a:p>
        </p:txBody>
      </p:sp>
      <p:pic>
        <p:nvPicPr>
          <p:cNvPr id="1035" name="Picture 1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32856"/>
            <a:ext cx="28803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6851439" y="242495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4572000" y="188642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Moje </a:t>
            </a:r>
            <a:r>
              <a:rPr lang="pl-PL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obserwacje</a:t>
            </a:r>
            <a:r>
              <a:rPr lang="en-GB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</a:t>
            </a:r>
            <a:br>
              <a:rPr lang="en-GB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6255535" y="3616553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B050"/>
                </a:solidFill>
              </a:rPr>
              <a:t>2</a:t>
            </a:r>
            <a:endParaRPr lang="pl-PL" sz="1200" b="1" dirty="0">
              <a:solidFill>
                <a:srgbClr val="00B050"/>
              </a:solidFill>
            </a:endParaRPr>
          </a:p>
        </p:txBody>
      </p:sp>
      <p:pic>
        <p:nvPicPr>
          <p:cNvPr id="27" name="Picture 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65113"/>
            <a:ext cx="216024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pole tekstowe 16"/>
          <p:cNvSpPr txBox="1"/>
          <p:nvPr/>
        </p:nvSpPr>
        <p:spPr>
          <a:xfrm>
            <a:off x="4283968" y="881138"/>
            <a:ext cx="419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B050"/>
                </a:solidFill>
              </a:rPr>
              <a:t>8</a:t>
            </a:r>
            <a:endParaRPr lang="pl-PL" sz="1200" b="1" dirty="0">
              <a:solidFill>
                <a:srgbClr val="00B050"/>
              </a:solidFill>
            </a:endParaRPr>
          </a:p>
        </p:txBody>
      </p:sp>
      <p:pic>
        <p:nvPicPr>
          <p:cNvPr id="30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1377103"/>
            <a:ext cx="244331" cy="24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pole tekstowe 17"/>
          <p:cNvSpPr txBox="1"/>
          <p:nvPr/>
        </p:nvSpPr>
        <p:spPr>
          <a:xfrm>
            <a:off x="7430471" y="1499268"/>
            <a:ext cx="344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B050"/>
                </a:solidFill>
              </a:rPr>
              <a:t>9</a:t>
            </a:r>
            <a:endParaRPr lang="pl-PL" sz="1200" b="1" dirty="0">
              <a:solidFill>
                <a:srgbClr val="00B050"/>
              </a:solidFill>
            </a:endParaRPr>
          </a:p>
        </p:txBody>
      </p:sp>
      <p:sp>
        <p:nvSpPr>
          <p:cNvPr id="32" name="Strzałka w prawo 31">
            <a:hlinkClick r:id="rId10" action="ppaction://hlinksldjump"/>
          </p:cNvPr>
          <p:cNvSpPr/>
          <p:nvPr/>
        </p:nvSpPr>
        <p:spPr>
          <a:xfrm>
            <a:off x="683568" y="5301208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3" name="Picture 1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391" y="1222267"/>
            <a:ext cx="28803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pole tekstowe 18"/>
          <p:cNvSpPr txBox="1"/>
          <p:nvPr/>
        </p:nvSpPr>
        <p:spPr>
          <a:xfrm>
            <a:off x="7308306" y="1158138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B050"/>
                </a:solidFill>
              </a:rPr>
              <a:t>10</a:t>
            </a:r>
            <a:endParaRPr lang="pl-PL" sz="1200" b="1" dirty="0">
              <a:solidFill>
                <a:srgbClr val="00B050"/>
              </a:solidFill>
            </a:endParaRPr>
          </a:p>
        </p:txBody>
      </p:sp>
      <p:pic>
        <p:nvPicPr>
          <p:cNvPr id="1038" name="Picture 1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92" y="1295293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pole tekstowe 19"/>
          <p:cNvSpPr txBox="1"/>
          <p:nvPr/>
        </p:nvSpPr>
        <p:spPr>
          <a:xfrm>
            <a:off x="6851439" y="149048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</a:rPr>
              <a:t>11</a:t>
            </a:r>
            <a:endParaRPr lang="pl-PL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2013-10-01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Hanna Smolinska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5BE9-597D-4ECB-AD44-7FEEFEE91B17}" type="slidenum">
              <a:rPr lang="pl-PL" smtClean="0"/>
              <a:pPr/>
              <a:t>14</a:t>
            </a:fld>
            <a:endParaRPr lang="pl-PL"/>
          </a:p>
        </p:txBody>
      </p:sp>
      <p:pic>
        <p:nvPicPr>
          <p:cNvPr id="7" name="Picture 43" descr="ImageRight"/>
          <p:cNvPicPr>
            <a:picLocks noChangeAspect="1" noChangeArrowheads="1"/>
          </p:cNvPicPr>
          <p:nvPr/>
        </p:nvPicPr>
        <p:blipFill>
          <a:blip r:embed="rId2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3" descr="ImageRight"/>
          <p:cNvPicPr>
            <a:picLocks noChangeAspect="1" noChangeArrowheads="1"/>
          </p:cNvPicPr>
          <p:nvPr/>
        </p:nvPicPr>
        <p:blipFill>
          <a:blip r:embed="rId2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6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3460158" y="476673"/>
            <a:ext cx="2223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Moje obserwacje I 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594928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solidFill>
                  <a:schemeClr val="bg2"/>
                </a:solidFill>
              </a:rPr>
              <a:t>01/10/2013                                                                                             Hanna Smolińska                                                                                                     14                                                                                                                                     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268760"/>
            <a:ext cx="4819651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rostokąt 12"/>
          <p:cNvSpPr/>
          <p:nvPr/>
        </p:nvSpPr>
        <p:spPr>
          <a:xfrm>
            <a:off x="467544" y="2852937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Ramiona spiralne Drogi Mlecznej. Ramię Strzelca zaznaczone na jasnoczerwono.</a:t>
            </a:r>
            <a:endParaRPr lang="pl-PL" dirty="0"/>
          </a:p>
        </p:txBody>
      </p:sp>
      <p:sp>
        <p:nvSpPr>
          <p:cNvPr id="14" name="Strzałka w prawo 13">
            <a:hlinkClick r:id="rId4" action="ppaction://hlinksldjump"/>
          </p:cNvPr>
          <p:cNvSpPr/>
          <p:nvPr/>
        </p:nvSpPr>
        <p:spPr>
          <a:xfrm>
            <a:off x="7308304" y="5373217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63272" cy="43204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2013-10-01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Hanna Smolinska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5BE9-597D-4ECB-AD44-7FEEFEE91B17}" type="slidenum">
              <a:rPr lang="pl-PL" smtClean="0"/>
              <a:pPr/>
              <a:t>15</a:t>
            </a:fld>
            <a:endParaRPr lang="pl-PL"/>
          </a:p>
        </p:txBody>
      </p:sp>
      <p:pic>
        <p:nvPicPr>
          <p:cNvPr id="8" name="Symbol zastępczy zawartości 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277058" cy="94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5251633" cy="128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3261995" cy="1842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3193576" cy="16835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ole tekstowe 11"/>
          <p:cNvSpPr txBox="1"/>
          <p:nvPr/>
        </p:nvSpPr>
        <p:spPr>
          <a:xfrm>
            <a:off x="3779912" y="14847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1</a:t>
            </a:r>
            <a:endParaRPr lang="pl-PL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796136" y="2924944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</a:t>
            </a:r>
            <a:r>
              <a:rPr lang="pl-PL" b="1" dirty="0" smtClean="0"/>
              <a:t>2</a:t>
            </a:r>
            <a:endParaRPr lang="pl-PL" b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3779912" y="443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3</a:t>
            </a:r>
            <a:endParaRPr lang="pl-PL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7740352" y="45091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4</a:t>
            </a:r>
            <a:endParaRPr lang="pl-PL" b="1" dirty="0"/>
          </a:p>
        </p:txBody>
      </p:sp>
      <p:sp>
        <p:nvSpPr>
          <p:cNvPr id="16" name="Strzałka w prawo 15">
            <a:hlinkClick r:id="rId6" action="ppaction://hlinksldjump"/>
          </p:cNvPr>
          <p:cNvSpPr/>
          <p:nvPr/>
        </p:nvSpPr>
        <p:spPr>
          <a:xfrm>
            <a:off x="8028384" y="5013176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Picture 43" descr="ImageRight"/>
          <p:cNvPicPr>
            <a:picLocks noChangeAspect="1" noChangeArrowheads="1"/>
          </p:cNvPicPr>
          <p:nvPr/>
        </p:nvPicPr>
        <p:blipFill>
          <a:blip r:embed="rId7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rostokąt 17"/>
          <p:cNvSpPr/>
          <p:nvPr/>
        </p:nvSpPr>
        <p:spPr>
          <a:xfrm>
            <a:off x="3492217" y="548680"/>
            <a:ext cx="2159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Moje obserwacje I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43" descr="ImageRight"/>
          <p:cNvPicPr>
            <a:picLocks noChangeAspect="1" noChangeArrowheads="1"/>
          </p:cNvPicPr>
          <p:nvPr/>
        </p:nvPicPr>
        <p:blipFill>
          <a:blip r:embed="rId7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6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3" descr="ImageRight"/>
          <p:cNvPicPr>
            <a:picLocks noChangeAspect="1" noChangeArrowheads="1"/>
          </p:cNvPicPr>
          <p:nvPr/>
        </p:nvPicPr>
        <p:blipFill>
          <a:blip r:embed="rId7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Prostokąt 23"/>
          <p:cNvSpPr/>
          <p:nvPr/>
        </p:nvSpPr>
        <p:spPr>
          <a:xfrm>
            <a:off x="179512" y="5877272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200" dirty="0" smtClean="0">
                <a:solidFill>
                  <a:schemeClr val="bg2"/>
                </a:solidFill>
              </a:rPr>
              <a:t>01/10/2013                                                                                Hanna Smolińska                                                                                                    15                                                                                                      </a:t>
            </a:r>
            <a:endParaRPr lang="pl-PL" sz="1200" dirty="0"/>
          </a:p>
        </p:txBody>
      </p:sp>
      <p:sp>
        <p:nvSpPr>
          <p:cNvPr id="20" name="Gwiazda 5-ramienna 19"/>
          <p:cNvSpPr/>
          <p:nvPr/>
        </p:nvSpPr>
        <p:spPr>
          <a:xfrm>
            <a:off x="3995936" y="4221088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Gwiazda 5-ramienna 24"/>
          <p:cNvSpPr/>
          <p:nvPr/>
        </p:nvSpPr>
        <p:spPr>
          <a:xfrm>
            <a:off x="4139952" y="1412776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Gwiazda 5-ramienna 25"/>
          <p:cNvSpPr/>
          <p:nvPr/>
        </p:nvSpPr>
        <p:spPr>
          <a:xfrm>
            <a:off x="6228184" y="2780928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Gwiazda 5-ramienna 26"/>
          <p:cNvSpPr/>
          <p:nvPr/>
        </p:nvSpPr>
        <p:spPr>
          <a:xfrm>
            <a:off x="8172400" y="4365104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2013-10-01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Hanna Smolinska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5BE9-597D-4ECB-AD44-7FEEFEE91B17}" type="slidenum">
              <a:rPr lang="pl-PL" smtClean="0"/>
              <a:pPr/>
              <a:t>16</a:t>
            </a:fld>
            <a:endParaRPr lang="pl-PL"/>
          </a:p>
        </p:txBody>
      </p:sp>
      <p:pic>
        <p:nvPicPr>
          <p:cNvPr id="7" name="Symbol zastępczy zawartości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323810" cy="847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3248025" cy="901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329940" cy="18561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ole tekstowe 9"/>
          <p:cNvSpPr txBox="1"/>
          <p:nvPr/>
        </p:nvSpPr>
        <p:spPr>
          <a:xfrm>
            <a:off x="4139952" y="1916832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5</a:t>
            </a:r>
            <a:endParaRPr lang="pl-PL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139952" y="2996952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6</a:t>
            </a:r>
            <a:endParaRPr lang="pl-PL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8460432" y="220486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</a:t>
            </a:r>
            <a:r>
              <a:rPr lang="pl-PL" b="1" dirty="0" smtClean="0"/>
              <a:t>7</a:t>
            </a:r>
            <a:endParaRPr lang="pl-PL" b="1" dirty="0"/>
          </a:p>
        </p:txBody>
      </p:sp>
      <p:sp>
        <p:nvSpPr>
          <p:cNvPr id="14" name="Strzałka w prawo 13">
            <a:hlinkClick r:id="rId5" action="ppaction://hlinksldjump"/>
          </p:cNvPr>
          <p:cNvSpPr/>
          <p:nvPr/>
        </p:nvSpPr>
        <p:spPr>
          <a:xfrm>
            <a:off x="6948264" y="4581128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Picture 43" descr="ImageRight"/>
          <p:cNvPicPr>
            <a:picLocks noChangeAspect="1" noChangeArrowheads="1"/>
          </p:cNvPicPr>
          <p:nvPr/>
        </p:nvPicPr>
        <p:blipFill>
          <a:blip r:embed="rId6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rostokąt 15"/>
          <p:cNvSpPr/>
          <p:nvPr/>
        </p:nvSpPr>
        <p:spPr>
          <a:xfrm>
            <a:off x="3492217" y="332656"/>
            <a:ext cx="2159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Moje obserwacje I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43" descr="ImageRight"/>
          <p:cNvPicPr>
            <a:picLocks noChangeAspect="1" noChangeArrowheads="1"/>
          </p:cNvPicPr>
          <p:nvPr/>
        </p:nvPicPr>
        <p:blipFill>
          <a:blip r:embed="rId6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6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rostokąt 17"/>
          <p:cNvSpPr/>
          <p:nvPr/>
        </p:nvSpPr>
        <p:spPr>
          <a:xfrm>
            <a:off x="395536" y="5877272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solidFill>
                  <a:schemeClr val="bg2"/>
                </a:solidFill>
              </a:rPr>
              <a:t>01/10/2013                                                                                Hanna Smolińska                                                                                           16                                                                                                     </a:t>
            </a:r>
            <a:endParaRPr lang="pl-PL" sz="1200" dirty="0"/>
          </a:p>
        </p:txBody>
      </p:sp>
      <p:sp>
        <p:nvSpPr>
          <p:cNvPr id="19" name="Gwiazda 5-ramienna 18"/>
          <p:cNvSpPr/>
          <p:nvPr/>
        </p:nvSpPr>
        <p:spPr>
          <a:xfrm>
            <a:off x="8460432" y="2852936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Gwiazda 5-ramienna 19"/>
          <p:cNvSpPr/>
          <p:nvPr/>
        </p:nvSpPr>
        <p:spPr>
          <a:xfrm>
            <a:off x="4355976" y="3212976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Gwiazda 5-ramienna 20"/>
          <p:cNvSpPr/>
          <p:nvPr/>
        </p:nvSpPr>
        <p:spPr>
          <a:xfrm>
            <a:off x="4283968" y="1700808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2013-10-01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Hanna Smolinska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5BE9-597D-4ECB-AD44-7FEEFEE91B17}" type="slidenum">
              <a:rPr lang="pl-PL" smtClean="0"/>
              <a:pPr/>
              <a:t>17</a:t>
            </a:fld>
            <a:endParaRPr lang="pl-PL"/>
          </a:p>
        </p:txBody>
      </p:sp>
      <p:pic>
        <p:nvPicPr>
          <p:cNvPr id="7" name="Obraz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289300" cy="969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ymbol zastępczy zawartości 7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3381847" cy="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3329940" cy="941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3302635" cy="83248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ole tekstowe 10"/>
          <p:cNvSpPr txBox="1"/>
          <p:nvPr/>
        </p:nvSpPr>
        <p:spPr>
          <a:xfrm>
            <a:off x="4355976" y="4869160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11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355976" y="3789040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10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427984" y="278092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9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427984" y="1772816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8</a:t>
            </a:r>
            <a:endParaRPr lang="pl-PL" dirty="0"/>
          </a:p>
        </p:txBody>
      </p:sp>
      <p:sp>
        <p:nvSpPr>
          <p:cNvPr id="15" name="Strzałka w prawo 14">
            <a:hlinkClick r:id="rId6" action="ppaction://hlinksldjump"/>
          </p:cNvPr>
          <p:cNvSpPr/>
          <p:nvPr/>
        </p:nvSpPr>
        <p:spPr>
          <a:xfrm>
            <a:off x="6732240" y="4293096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Picture 43" descr="ImageRight"/>
          <p:cNvPicPr>
            <a:picLocks noChangeAspect="1" noChangeArrowheads="1"/>
          </p:cNvPicPr>
          <p:nvPr/>
        </p:nvPicPr>
        <p:blipFill>
          <a:blip r:embed="rId7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3492217" y="404664"/>
            <a:ext cx="2159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Moje obserwacje I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43" descr="ImageRight"/>
          <p:cNvPicPr>
            <a:picLocks noChangeAspect="1" noChangeArrowheads="1"/>
          </p:cNvPicPr>
          <p:nvPr/>
        </p:nvPicPr>
        <p:blipFill>
          <a:blip r:embed="rId7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6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rostokąt 18"/>
          <p:cNvSpPr/>
          <p:nvPr/>
        </p:nvSpPr>
        <p:spPr>
          <a:xfrm>
            <a:off x="251520" y="5877272"/>
            <a:ext cx="8496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solidFill>
                  <a:schemeClr val="bg2"/>
                </a:solidFill>
              </a:rPr>
              <a:t>01/10/2013                                                                                    Hanna Smolińska                                                                                                 17                                                                                                     </a:t>
            </a:r>
            <a:endParaRPr lang="pl-PL" sz="1200" dirty="0"/>
          </a:p>
        </p:txBody>
      </p:sp>
      <p:sp>
        <p:nvSpPr>
          <p:cNvPr id="20" name="Gwiazda 5-ramienna 19"/>
          <p:cNvSpPr/>
          <p:nvPr/>
        </p:nvSpPr>
        <p:spPr>
          <a:xfrm>
            <a:off x="4860032" y="1844824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Gwiazda 5-ramienna 20"/>
          <p:cNvSpPr/>
          <p:nvPr/>
        </p:nvSpPr>
        <p:spPr>
          <a:xfrm>
            <a:off x="4860032" y="2780928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Gwiazda 5-ramienna 21"/>
          <p:cNvSpPr/>
          <p:nvPr/>
        </p:nvSpPr>
        <p:spPr>
          <a:xfrm>
            <a:off x="4932040" y="3789040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Gwiazda 5-ramienna 22"/>
          <p:cNvSpPr/>
          <p:nvPr/>
        </p:nvSpPr>
        <p:spPr>
          <a:xfrm>
            <a:off x="4932040" y="4869160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Dziękuję Panu Grzegorzowi Sękowi za poświęcenie czasu i cenne wskazówki przy opracowywaniu obserwacji M17 w ostatnim dniu (12/07/13) III letnich warsztatów EAAE.     Proszę o uwagi </a:t>
            </a:r>
            <a:r>
              <a:rPr lang="pl-PL" dirty="0" smtClean="0">
                <a:sym typeface="Wingdings" pitchFamily="2" charset="2"/>
              </a:rPr>
              <a:t></a:t>
            </a:r>
            <a:r>
              <a:rPr lang="pl-PL" dirty="0" smtClean="0"/>
              <a:t>                                                      Z serdecznymi pozdrowieniami</a:t>
            </a:r>
          </a:p>
          <a:p>
            <a:pPr>
              <a:buNone/>
            </a:pPr>
            <a:r>
              <a:rPr lang="pl-PL" dirty="0" smtClean="0"/>
              <a:t>    Hanna Smolińska </a:t>
            </a:r>
            <a:r>
              <a:rPr lang="pl-PL" dirty="0" err="1" smtClean="0">
                <a:hlinkClick r:id="rId2"/>
              </a:rPr>
              <a:t>hannasmol@wp.eu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8686800" cy="365125"/>
          </a:xfrm>
        </p:spPr>
        <p:txBody>
          <a:bodyPr/>
          <a:lstStyle/>
          <a:p>
            <a:r>
              <a:rPr lang="pl-PL" dirty="0" smtClean="0">
                <a:solidFill>
                  <a:schemeClr val="bg2"/>
                </a:solidFill>
              </a:rPr>
              <a:t>2013-10-01</a:t>
            </a: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2"/>
                </a:solidFill>
              </a:rPr>
              <a:t>Hanna </a:t>
            </a:r>
            <a:r>
              <a:rPr lang="pl-PL" dirty="0" err="1" smtClean="0">
                <a:solidFill>
                  <a:schemeClr val="bg2"/>
                </a:solidFill>
              </a:rPr>
              <a:t>Smolinska</a:t>
            </a: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5BE9-597D-4ECB-AD44-7FEEFEE91B17}" type="slidenum">
              <a:rPr lang="pl-PL" smtClean="0">
                <a:solidFill>
                  <a:schemeClr val="bg2"/>
                </a:solidFill>
              </a:rPr>
              <a:pPr/>
              <a:t>18</a:t>
            </a:fld>
            <a:endParaRPr lang="pl-PL" dirty="0">
              <a:solidFill>
                <a:schemeClr val="bg2"/>
              </a:solidFill>
            </a:endParaRPr>
          </a:p>
        </p:txBody>
      </p:sp>
      <p:pic>
        <p:nvPicPr>
          <p:cNvPr id="7" name="Picture 43" descr="ImageRight"/>
          <p:cNvPicPr>
            <a:picLocks noChangeAspect="1" noChangeArrowheads="1"/>
          </p:cNvPicPr>
          <p:nvPr/>
        </p:nvPicPr>
        <p:blipFill>
          <a:blip r:embed="rId3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3" descr="ImageRight"/>
          <p:cNvPicPr>
            <a:picLocks noChangeAspect="1" noChangeArrowheads="1"/>
          </p:cNvPicPr>
          <p:nvPr/>
        </p:nvPicPr>
        <p:blipFill>
          <a:blip r:embed="rId3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6"/>
            <a:ext cx="9144000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467544" y="404665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Moje obserwacje I</a:t>
            </a:r>
            <a:endParaRPr lang="pl-PL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0" y="573325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200" dirty="0" smtClean="0">
              <a:solidFill>
                <a:schemeClr val="bg2"/>
              </a:solidFill>
            </a:endParaRPr>
          </a:p>
          <a:p>
            <a:endParaRPr lang="pl-PL" sz="1200" dirty="0" smtClean="0">
              <a:solidFill>
                <a:schemeClr val="bg2"/>
              </a:solidFill>
            </a:endParaRPr>
          </a:p>
          <a:p>
            <a:r>
              <a:rPr lang="pl-PL" sz="1200" dirty="0" smtClean="0">
                <a:solidFill>
                  <a:schemeClr val="bg2"/>
                </a:solidFill>
              </a:rPr>
              <a:t>01/10/2013                                                                                         Hanna Smolińska                                                                                                            18                          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573016"/>
            <a:ext cx="157550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trzałka w prawo 11">
            <a:hlinkClick r:id="rId5" action="ppaction://hlinksldjump"/>
          </p:cNvPr>
          <p:cNvSpPr/>
          <p:nvPr/>
        </p:nvSpPr>
        <p:spPr>
          <a:xfrm>
            <a:off x="4577383" y="5301208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Moje obserwacje I </a:t>
            </a:r>
            <a:b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0" y="908721"/>
            <a:ext cx="2627784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b="1" dirty="0" smtClean="0">
                <a:latin typeface="+mj-lt"/>
              </a:rPr>
              <a:t>     </a:t>
            </a:r>
            <a:endParaRPr lang="pl-PL" sz="1600" b="1" dirty="0">
              <a:latin typeface="+mj-lt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2013-10-01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5BE9-597D-4ECB-AD44-7FEEFEE91B17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Hanna </a:t>
            </a:r>
            <a:r>
              <a:rPr lang="pl-PL" dirty="0" err="1" smtClean="0"/>
              <a:t>Smolinska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3556338" y="476673"/>
            <a:ext cx="2239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Moje obserwacje I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516216" y="573325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2"/>
                </a:solidFill>
                <a:hlinkClick r:id="rId2" action="ppaction://hlinksldjump"/>
              </a:rPr>
              <a:t>przejdź dalej</a:t>
            </a:r>
            <a:endParaRPr lang="pl-PL" dirty="0" smtClean="0">
              <a:solidFill>
                <a:schemeClr val="bg2"/>
              </a:solidFill>
            </a:endParaRP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16633"/>
            <a:ext cx="6192688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pole tekstowe 13"/>
          <p:cNvSpPr txBox="1"/>
          <p:nvPr/>
        </p:nvSpPr>
        <p:spPr>
          <a:xfrm>
            <a:off x="0" y="368660"/>
            <a:ext cx="269979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             </a:t>
            </a:r>
          </a:p>
          <a:p>
            <a:r>
              <a:rPr lang="pl-PL" b="1" dirty="0" smtClean="0"/>
              <a:t>I NA ZAKOŃCZENIE</a:t>
            </a:r>
          </a:p>
          <a:p>
            <a:r>
              <a:rPr lang="en-GB" b="1" dirty="0" smtClean="0"/>
              <a:t>ZADANIE DLA UCZNIA</a:t>
            </a:r>
            <a:r>
              <a:rPr lang="pl-PL" b="1" dirty="0" smtClean="0"/>
              <a:t> </a:t>
            </a:r>
            <a:r>
              <a:rPr lang="en-GB" b="1" dirty="0" smtClean="0">
                <a:sym typeface="Wingdings" pitchFamily="2" charset="2"/>
              </a:rPr>
              <a:t></a:t>
            </a:r>
            <a:endParaRPr lang="en-GB" b="1" dirty="0" smtClean="0"/>
          </a:p>
          <a:p>
            <a:r>
              <a:rPr lang="en-GB" sz="1400" dirty="0" smtClean="0"/>
              <a:t>Pros</a:t>
            </a:r>
            <a:r>
              <a:rPr lang="pl-PL" sz="1400" dirty="0" err="1" smtClean="0"/>
              <a:t>zę</a:t>
            </a:r>
            <a:r>
              <a:rPr lang="pl-PL" sz="1400" dirty="0" smtClean="0"/>
              <a:t> </a:t>
            </a:r>
            <a:r>
              <a:rPr lang="en-GB" sz="1400" dirty="0" err="1" smtClean="0"/>
              <a:t>opisz</a:t>
            </a:r>
            <a:r>
              <a:rPr lang="en-GB" sz="1400" dirty="0" smtClean="0"/>
              <a:t> </a:t>
            </a:r>
            <a:r>
              <a:rPr lang="en-GB" sz="1400" dirty="0" err="1" smtClean="0"/>
              <a:t>zaznaczone</a:t>
            </a:r>
            <a:r>
              <a:rPr lang="en-GB" sz="1400" dirty="0" smtClean="0"/>
              <a:t> </a:t>
            </a:r>
            <a:r>
              <a:rPr lang="en-GB" sz="1400" dirty="0" err="1" smtClean="0"/>
              <a:t>gwiazdy</a:t>
            </a:r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pPr algn="r"/>
            <a:r>
              <a:rPr lang="en-GB" b="1" dirty="0" err="1" smtClean="0">
                <a:latin typeface="+mj-lt"/>
              </a:rPr>
              <a:t>Dzi</a:t>
            </a:r>
            <a:r>
              <a:rPr lang="pl-PL" b="1" dirty="0" smtClean="0">
                <a:latin typeface="+mj-lt"/>
              </a:rPr>
              <a:t>ę</a:t>
            </a:r>
            <a:r>
              <a:rPr lang="en-GB" b="1" dirty="0" err="1" smtClean="0">
                <a:latin typeface="+mj-lt"/>
              </a:rPr>
              <a:t>kuj</a:t>
            </a:r>
            <a:r>
              <a:rPr lang="pl-PL" b="1" dirty="0" smtClean="0">
                <a:latin typeface="+mj-lt"/>
              </a:rPr>
              <a:t>ę HS </a:t>
            </a:r>
            <a:r>
              <a:rPr lang="en-GB" b="1" dirty="0" smtClean="0">
                <a:latin typeface="+mj-lt"/>
              </a:rPr>
              <a:t> </a:t>
            </a:r>
            <a:endParaRPr lang="pl-PL" b="1" dirty="0">
              <a:latin typeface="+mj-lt"/>
            </a:endParaRP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4139952" y="1772817"/>
            <a:ext cx="360040" cy="36004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7884368" y="2420889"/>
            <a:ext cx="288032" cy="28803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5220072" y="3573016"/>
            <a:ext cx="216024" cy="216024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8460432" y="4941168"/>
            <a:ext cx="216024" cy="216024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7380312" y="2636912"/>
            <a:ext cx="216024" cy="216024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7236296" y="5157192"/>
            <a:ext cx="144016" cy="14401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6228184" y="5733256"/>
            <a:ext cx="216024" cy="216024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4427984" y="5229200"/>
            <a:ext cx="216024" cy="216024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3" name="Oval 6"/>
          <p:cNvSpPr>
            <a:spLocks noChangeArrowheads="1"/>
          </p:cNvSpPr>
          <p:nvPr/>
        </p:nvSpPr>
        <p:spPr bwMode="auto">
          <a:xfrm>
            <a:off x="7668344" y="4437112"/>
            <a:ext cx="216024" cy="216024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7452320" y="2924944"/>
            <a:ext cx="216024" cy="216024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8388424" y="4005064"/>
            <a:ext cx="288032" cy="28803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6" name="Oval 6"/>
          <p:cNvSpPr>
            <a:spLocks noChangeArrowheads="1"/>
          </p:cNvSpPr>
          <p:nvPr/>
        </p:nvSpPr>
        <p:spPr bwMode="auto">
          <a:xfrm>
            <a:off x="7236296" y="3284985"/>
            <a:ext cx="288032" cy="28803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3635896" y="3140968"/>
            <a:ext cx="216024" cy="216024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3491880" y="188641"/>
            <a:ext cx="288032" cy="28803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5" name="Oval 6"/>
          <p:cNvSpPr>
            <a:spLocks noChangeArrowheads="1"/>
          </p:cNvSpPr>
          <p:nvPr/>
        </p:nvSpPr>
        <p:spPr bwMode="auto">
          <a:xfrm>
            <a:off x="7380312" y="1916832"/>
            <a:ext cx="216024" cy="216024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6" name="Oval 6"/>
          <p:cNvSpPr>
            <a:spLocks noChangeArrowheads="1"/>
          </p:cNvSpPr>
          <p:nvPr/>
        </p:nvSpPr>
        <p:spPr bwMode="auto">
          <a:xfrm>
            <a:off x="6300192" y="260648"/>
            <a:ext cx="216024" cy="216024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/>
        </p:nvSpPr>
        <p:spPr bwMode="auto">
          <a:xfrm>
            <a:off x="7524328" y="5805264"/>
            <a:ext cx="360040" cy="36004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8" name="Strzałka w prawo 27"/>
          <p:cNvSpPr/>
          <p:nvPr/>
        </p:nvSpPr>
        <p:spPr>
          <a:xfrm>
            <a:off x="683568" y="1844824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49695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5" grpId="0" animBg="1"/>
      <p:bldP spid="36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just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>                   rys.1                                                                                                  rys.2  z </a:t>
            </a:r>
            <a:r>
              <a:rPr lang="pl-PL" sz="900" dirty="0" smtClean="0"/>
              <a:t>25 czerwca 1837</a:t>
            </a:r>
            <a:r>
              <a:rPr lang="pl-PL" sz="1000" dirty="0" smtClean="0"/>
              <a:t>                                                                   rys.3</a:t>
            </a:r>
            <a:endParaRPr lang="pl-PL" sz="10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2013-10-01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Hanna Smolinska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5BE9-597D-4ECB-AD44-7FEEFEE91B17}" type="slidenum">
              <a:rPr lang="pl-PL" smtClean="0"/>
              <a:pPr/>
              <a:t>2</a:t>
            </a:fld>
            <a:endParaRPr lang="pl-PL"/>
          </a:p>
        </p:txBody>
      </p:sp>
      <p:pic>
        <p:nvPicPr>
          <p:cNvPr id="7" name="Picture 43" descr="ImageRigh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3" descr="ImageRight"/>
          <p:cNvPicPr>
            <a:picLocks noChangeAspect="1" noChangeArrowheads="1"/>
          </p:cNvPicPr>
          <p:nvPr/>
        </p:nvPicPr>
        <p:blipFill>
          <a:blip r:embed="rId3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6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3492218" y="332656"/>
            <a:ext cx="2159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Moje obserwacje I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580526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200" dirty="0" smtClean="0">
                <a:solidFill>
                  <a:schemeClr val="bg2"/>
                </a:solidFill>
              </a:rPr>
              <a:t>01/10/2013                                                                                                      Hanna Smolińska                                                                                                   2    </a:t>
            </a:r>
            <a:r>
              <a:rPr lang="pl-PL" dirty="0" smtClean="0">
                <a:solidFill>
                  <a:schemeClr val="bg2"/>
                </a:solidFill>
              </a:rPr>
              <a:t>                                                                                                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84784"/>
            <a:ext cx="20028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5" y="1484784"/>
            <a:ext cx="203730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484785"/>
            <a:ext cx="1881600" cy="166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e tekstowe 13"/>
          <p:cNvSpPr txBox="1"/>
          <p:nvPr/>
        </p:nvSpPr>
        <p:spPr>
          <a:xfrm>
            <a:off x="1" y="3212976"/>
            <a:ext cx="90364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b="1" u="sng" dirty="0" smtClean="0"/>
              <a:t>Herschel </a:t>
            </a:r>
            <a:r>
              <a:rPr lang="en-GB" sz="1000" b="1" u="sng" dirty="0" err="1" smtClean="0"/>
              <a:t>wykonal</a:t>
            </a:r>
            <a:r>
              <a:rPr lang="en-GB" sz="1000" b="1" u="sng" dirty="0" smtClean="0"/>
              <a:t> </a:t>
            </a:r>
            <a:r>
              <a:rPr lang="en-GB" sz="1000" b="1" u="sng" dirty="0" err="1" smtClean="0"/>
              <a:t>dwa</a:t>
            </a:r>
            <a:r>
              <a:rPr lang="en-GB" sz="1000" b="1" u="sng" dirty="0" smtClean="0"/>
              <a:t> </a:t>
            </a:r>
            <a:r>
              <a:rPr lang="en-GB" sz="1000" b="1" u="sng" dirty="0" err="1" smtClean="0"/>
              <a:t>rysunki</a:t>
            </a:r>
            <a:r>
              <a:rPr lang="en-GB" sz="1000" b="1" u="sng" dirty="0" smtClean="0"/>
              <a:t> </a:t>
            </a:r>
            <a:r>
              <a:rPr lang="en-GB" sz="1000" b="1" u="sng" dirty="0" err="1" smtClean="0"/>
              <a:t>Omegi</a:t>
            </a:r>
            <a:r>
              <a:rPr lang="pl-PL" sz="1000" b="1" u="sng" dirty="0" smtClean="0"/>
              <a:t>. W 1847 r. w "Wynikach obserwacji astronomicznych z Przylądka Dobrej Nadziei”, zostały one opublikowane i Herschel napisał :</a:t>
            </a:r>
          </a:p>
          <a:p>
            <a:r>
              <a:rPr lang="pl-PL" sz="1000" dirty="0" smtClean="0"/>
              <a:t>"W szczególności uformowana na wielką podkowę, … łuk ... jest przedstawiony jako zbyt wydłużony w kierunku pionowym , jak i mający w ogóle zbyt dużą część w stosunku do wschodniej strony  i do całkowitej wielkości obiektu. Rozprzestrzenianie się mgławicy na końcu zachodnim tego łuku , tworzy kąt i linię bazową  w podobieństwie do dużej greckiej litery omega ( </a:t>
            </a:r>
            <a:r>
              <a:rPr lang="pl-PL" sz="1000" b="1" dirty="0" smtClean="0"/>
              <a:t>Ω</a:t>
            </a:r>
            <a:r>
              <a:rPr lang="pl-PL" sz="1000" dirty="0" smtClean="0"/>
              <a:t> ), do której ogólna postać mgławicy jest porównywana. Obecnie za mało widoczne jest , aby wywoływać podejrzenie, że niektóre realne zmiany mogły mieć miejsce w relacji: jasność tej części do reszty mgławicy. Patrząc na rysunek  wykonany w dniu 25 czerwca 1837 r. widzimy, że nie wyraża mgławica takiego rozprzestrzeniania się, , ale reprezentuje łuk …. zerwanie  , zanim jeszcze osiągnie pełnię do grupy małych gwiazd w zachodniej części Omega .... w tych okolicznościach argumenty na rzecz realnych zmian  w mgławicy mogą  wydawać się mieć  znaczną wagę. Niemniej jednak są one osłabione lub zniszczone przez przeciwny dowód od którego są uzależnione , jest to świadectwo któremu możemy wierzyć ponieważ Pan Mason, młody i gorliwy astronom , .... , którego przedwczesną śmierć jak najbardziej bardziej należy żałować , on, o ile mi wiadomo, i inne ostatnie obserwacje, wydane z pracowitością , podlegają wymaganiu dokładnego wytyczenia mgławicy. Pan Mason uważa za wcale zadowalające i wyraźnie stwierdza, że zarówno „mgliste węzły” były dobrze widziane przez niego i jego współpracownika pana Smitha               01 sierpnia 1839 , czyli dwa lata po dacie mojego ostatniego rysunku. Ani Pan Mason jednak, ani żaden inny obserwator , wydaje się nie mieć najmniejszego podejrzenia  o istnieniu słabszego łuku podkowy dołączonej do krańca wschodniego  (smuga Messiera). Dr Lamont  wykonał rysunek tej mgławicy, wraz z opisem. Na tym rysunku (rys.3),mgławica emisyjna w zachodniej części kąta i wzdłuż (str. zachodnia) linii bazowej Omega jest eksponowana bardzo wyraźnie, rzeczywiście znacznie bardziej , i dlatego mogę się przekonać, że to było jego intencją i powinno zostać zaobserwowane.” </a:t>
            </a:r>
          </a:p>
          <a:p>
            <a:r>
              <a:rPr lang="pl-PL" sz="800" dirty="0" smtClean="0"/>
              <a:t>(</a:t>
            </a:r>
            <a:r>
              <a:rPr lang="pl-PL" sz="800" b="1" dirty="0" smtClean="0"/>
              <a:t>tłumaczenie z </a:t>
            </a:r>
            <a:r>
              <a:rPr lang="en-US" sz="800" b="1" dirty="0" smtClean="0"/>
              <a:t>Popular Science Monthly/Volume 8/January 1876/The Horseshoe Nebula in Sagittarius</a:t>
            </a:r>
            <a:r>
              <a:rPr lang="pl-PL" sz="800" b="1" dirty="0" smtClean="0"/>
              <a:t>, Hanna Smolińska</a:t>
            </a:r>
            <a:r>
              <a:rPr lang="pl-PL" sz="800" dirty="0" smtClean="0"/>
              <a:t>)                                                                        </a:t>
            </a:r>
            <a:endParaRPr lang="pl-PL" sz="800" dirty="0"/>
          </a:p>
        </p:txBody>
      </p:sp>
      <p:sp>
        <p:nvSpPr>
          <p:cNvPr id="15" name="Prostokąt 14"/>
          <p:cNvSpPr/>
          <p:nvPr/>
        </p:nvSpPr>
        <p:spPr>
          <a:xfrm>
            <a:off x="323528" y="764706"/>
            <a:ext cx="8568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 smtClean="0">
                <a:solidFill>
                  <a:schemeClr val="bg2"/>
                </a:solidFill>
                <a:hlinkClick r:id="rId2"/>
              </a:rPr>
              <a:t>http://en.wikisource.org/wiki/Popular_Science_Monthly/Volume_8/January_1876/The_Horseshoe_Nebula_in_Sagittarius</a:t>
            </a:r>
            <a:endParaRPr lang="pl-PL" sz="1200" b="1" dirty="0">
              <a:solidFill>
                <a:schemeClr val="bg2"/>
              </a:solidFill>
            </a:endParaRPr>
          </a:p>
        </p:txBody>
      </p:sp>
      <p:sp>
        <p:nvSpPr>
          <p:cNvPr id="16" name="Strzałka w prawo 15">
            <a:hlinkClick r:id="rId7" action="ppaction://hlinksldjump"/>
          </p:cNvPr>
          <p:cNvSpPr/>
          <p:nvPr/>
        </p:nvSpPr>
        <p:spPr>
          <a:xfrm>
            <a:off x="7308304" y="5373217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43" descr="ImageRight"/>
          <p:cNvPicPr>
            <a:picLocks noChangeAspect="1" noChangeArrowheads="1"/>
          </p:cNvPicPr>
          <p:nvPr/>
        </p:nvPicPr>
        <p:blipFill>
          <a:blip r:embed="rId2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3" descr="ImageRight"/>
          <p:cNvPicPr>
            <a:picLocks noChangeAspect="1" noChangeArrowheads="1"/>
          </p:cNvPicPr>
          <p:nvPr/>
        </p:nvPicPr>
        <p:blipFill>
          <a:blip r:embed="rId2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6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611560" y="260649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 smtClean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7133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Zdjęcie  wykonałam zrobotyzowanym teleskopem </a:t>
            </a:r>
          </a:p>
          <a:p>
            <a:pPr algn="ctr">
              <a:buNone/>
            </a:pP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Faulkes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Telescope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North –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Haleakala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pl-PL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2636912"/>
            <a:ext cx="8700393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ymbol zastępczy daty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2013-10-01</a:t>
            </a:r>
            <a:endParaRPr lang="pl-PL"/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5BE9-597D-4ECB-AD44-7FEEFEE91B17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15" name="Symbol zastępczy stopki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Hanna Smolinska</a:t>
            </a:r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283745" y="404664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Moje obserwacje I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trzałka w prawo 16">
            <a:hlinkClick r:id="rId4" action="ppaction://hlinksldjump"/>
          </p:cNvPr>
          <p:cNvSpPr/>
          <p:nvPr/>
        </p:nvSpPr>
        <p:spPr>
          <a:xfrm>
            <a:off x="7308304" y="5373217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600201"/>
            <a:ext cx="5040560" cy="3845024"/>
          </a:xfrm>
        </p:spPr>
        <p:txBody>
          <a:bodyPr>
            <a:normAutofit fontScale="32500" lnSpcReduction="20000"/>
          </a:bodyPr>
          <a:lstStyle/>
          <a:p>
            <a:endParaRPr lang="pl-PL" sz="2400" dirty="0" smtClean="0"/>
          </a:p>
          <a:p>
            <a:r>
              <a:rPr lang="pl-PL" sz="4300" b="1" dirty="0" smtClean="0"/>
              <a:t>Dane obserwacyjne</a:t>
            </a:r>
          </a:p>
          <a:p>
            <a:r>
              <a:rPr lang="pl-PL" sz="4300" dirty="0" smtClean="0"/>
              <a:t>Nazwa obiektu:  M17</a:t>
            </a:r>
          </a:p>
          <a:p>
            <a:r>
              <a:rPr lang="pl-PL" sz="4500" dirty="0" smtClean="0">
                <a:hlinkClick r:id="rId2" action="ppaction://hlinksldjump"/>
              </a:rPr>
              <a:t>Obszar H II</a:t>
            </a:r>
            <a:endParaRPr lang="pl-PL" sz="4500" dirty="0" smtClean="0"/>
          </a:p>
          <a:p>
            <a:r>
              <a:rPr lang="pl-PL" sz="4800" dirty="0" smtClean="0"/>
              <a:t>Gwiazdozbiór : </a:t>
            </a:r>
            <a:r>
              <a:rPr lang="pl-PL" sz="5500" dirty="0" smtClean="0">
                <a:hlinkClick r:id="rId3" action="ppaction://hlinksldjump"/>
              </a:rPr>
              <a:t>Strzelec </a:t>
            </a:r>
            <a:r>
              <a:rPr lang="pl-PL" sz="5500" dirty="0" smtClean="0"/>
              <a:t> </a:t>
            </a:r>
          </a:p>
          <a:p>
            <a:r>
              <a:rPr lang="pl-PL" sz="4300" dirty="0" smtClean="0"/>
              <a:t>RA:  18h20'47" </a:t>
            </a:r>
          </a:p>
          <a:p>
            <a:r>
              <a:rPr lang="pl-PL" sz="4300" dirty="0" smtClean="0"/>
              <a:t>DEC:  -16°10'17" </a:t>
            </a:r>
          </a:p>
          <a:p>
            <a:r>
              <a:rPr lang="pl-PL" sz="4300" dirty="0" smtClean="0"/>
              <a:t>Typ : </a:t>
            </a:r>
            <a:r>
              <a:rPr lang="pl-PL" sz="4300" dirty="0" smtClean="0">
                <a:hlinkClick r:id="rId2" action="ppaction://hlinksldjump"/>
              </a:rPr>
              <a:t>Mgławica emisyjna</a:t>
            </a:r>
            <a:endParaRPr lang="pl-PL" sz="4300" dirty="0" smtClean="0"/>
          </a:p>
          <a:p>
            <a:r>
              <a:rPr lang="pl-PL" sz="4300" dirty="0" smtClean="0"/>
              <a:t>Data obserwacji : Jul 12, 2013 13:06:35 UTC </a:t>
            </a:r>
          </a:p>
          <a:p>
            <a:r>
              <a:rPr lang="pl-PL" sz="4300" dirty="0" smtClean="0"/>
              <a:t>Odległość: 5000-6000 ly (1,5-1,85 kpc)</a:t>
            </a:r>
          </a:p>
          <a:p>
            <a:r>
              <a:rPr lang="pl-PL" sz="4300" dirty="0" smtClean="0"/>
              <a:t>Jasność pozorna: +6,0</a:t>
            </a:r>
            <a:r>
              <a:rPr lang="pl-PL" sz="4300" baseline="30000" dirty="0" smtClean="0"/>
              <a:t>m</a:t>
            </a:r>
          </a:p>
          <a:p>
            <a:r>
              <a:rPr lang="pl-PL" sz="4300" dirty="0" smtClean="0"/>
              <a:t>Rozmiary kątowe 46' × 37'</a:t>
            </a:r>
          </a:p>
          <a:p>
            <a:r>
              <a:rPr lang="pl-PL" sz="4300" dirty="0" smtClean="0"/>
              <a:t>Filtr:  RGB </a:t>
            </a:r>
          </a:p>
          <a:p>
            <a:r>
              <a:rPr lang="pl-PL" sz="4300" dirty="0" smtClean="0"/>
              <a:t>Czas ekspozycji:  30 s (całkowity 90s)</a:t>
            </a:r>
          </a:p>
          <a:p>
            <a:pPr>
              <a:buNone/>
            </a:pPr>
            <a:r>
              <a:rPr lang="pl-PL" sz="4300" dirty="0" smtClean="0"/>
              <a:t>                                                                 </a:t>
            </a:r>
            <a:r>
              <a:rPr lang="pl-PL" sz="4300" b="1" u="sng" dirty="0" smtClean="0"/>
              <a:t>Uzyskane zdjęcia → </a:t>
            </a:r>
            <a:endParaRPr lang="pl-PL" sz="4300" b="1" u="sng" dirty="0"/>
          </a:p>
        </p:txBody>
      </p:sp>
      <p:pic>
        <p:nvPicPr>
          <p:cNvPr id="4" name="Picture 43" descr="ImageRight"/>
          <p:cNvPicPr>
            <a:picLocks noChangeAspect="1" noChangeArrowheads="1"/>
          </p:cNvPicPr>
          <p:nvPr/>
        </p:nvPicPr>
        <p:blipFill>
          <a:blip r:embed="rId4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3" descr="ImageRight"/>
          <p:cNvPicPr>
            <a:picLocks noChangeAspect="1" noChangeArrowheads="1"/>
          </p:cNvPicPr>
          <p:nvPr/>
        </p:nvPicPr>
        <p:blipFill>
          <a:blip r:embed="rId4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6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827584" y="476672"/>
            <a:ext cx="85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Nazwa </a:t>
            </a:r>
            <a:endParaRPr lang="pl-PL" dirty="0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2013-10-01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5BE9-597D-4ECB-AD44-7FEEFEE91B17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Hanna </a:t>
            </a:r>
            <a:r>
              <a:rPr lang="pl-PL" dirty="0" err="1" smtClean="0"/>
              <a:t>Smolinska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3556338" y="332656"/>
            <a:ext cx="2311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Moje obserwacje I</a:t>
            </a:r>
            <a:endParaRPr lang="pl-PL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3573016"/>
            <a:ext cx="2034060" cy="202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ole tekstowe 15"/>
          <p:cNvSpPr txBox="1"/>
          <p:nvPr/>
        </p:nvSpPr>
        <p:spPr>
          <a:xfrm>
            <a:off x="3851920" y="35730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2"/>
                </a:solidFill>
              </a:rPr>
              <a:t>Green</a:t>
            </a:r>
            <a:endParaRPr lang="pl-PL" dirty="0">
              <a:solidFill>
                <a:schemeClr val="bg2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340769"/>
            <a:ext cx="19537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ole tekstowe 17"/>
          <p:cNvSpPr txBox="1"/>
          <p:nvPr/>
        </p:nvSpPr>
        <p:spPr>
          <a:xfrm>
            <a:off x="4932040" y="1412776"/>
            <a:ext cx="1046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2"/>
                </a:solidFill>
              </a:rPr>
              <a:t>Red</a:t>
            </a:r>
            <a:endParaRPr lang="pl-PL" dirty="0">
              <a:solidFill>
                <a:schemeClr val="bg2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8" y="2276872"/>
            <a:ext cx="2138255" cy="215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pole tekstowe 19"/>
          <p:cNvSpPr txBox="1"/>
          <p:nvPr/>
        </p:nvSpPr>
        <p:spPr>
          <a:xfrm>
            <a:off x="7020273" y="2420888"/>
            <a:ext cx="88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chemeClr val="bg2"/>
                </a:solidFill>
              </a:rPr>
              <a:t>Blue</a:t>
            </a: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5004048" y="3717032"/>
            <a:ext cx="760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2"/>
                </a:solidFill>
              </a:rPr>
              <a:t>Green</a:t>
            </a: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24" name="Strzałka w prawo 23">
            <a:hlinkClick r:id="rId8" action="ppaction://hlinksldjump"/>
          </p:cNvPr>
          <p:cNvSpPr/>
          <p:nvPr/>
        </p:nvSpPr>
        <p:spPr>
          <a:xfrm>
            <a:off x="7308304" y="5373217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80729"/>
            <a:ext cx="8435280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b="1" u="sng" dirty="0" smtClean="0"/>
              <a:t>Opracowane zdjęcie M17 →</a:t>
            </a:r>
          </a:p>
          <a:p>
            <a:pPr>
              <a:buNone/>
            </a:pPr>
            <a:endParaRPr lang="pl-PL" sz="2000" b="1" dirty="0" smtClean="0"/>
          </a:p>
          <a:p>
            <a:pPr>
              <a:buNone/>
            </a:pPr>
            <a:r>
              <a:rPr lang="pl-PL" sz="1400" b="1" dirty="0" smtClean="0"/>
              <a:t>Poniżej informacja z wikipedia.org:</a:t>
            </a:r>
          </a:p>
          <a:p>
            <a:pPr>
              <a:buNone/>
            </a:pPr>
            <a:r>
              <a:rPr lang="pl-PL" sz="2000" b="1" dirty="0" smtClean="0"/>
              <a:t>Gaz w mgławicy jest </a:t>
            </a:r>
          </a:p>
          <a:p>
            <a:pPr>
              <a:buNone/>
            </a:pPr>
            <a:r>
              <a:rPr lang="pl-PL" sz="2000" b="1" dirty="0" smtClean="0"/>
              <a:t>pobudzany do świecenia</a:t>
            </a:r>
          </a:p>
          <a:p>
            <a:pPr>
              <a:buNone/>
            </a:pPr>
            <a:r>
              <a:rPr lang="pl-PL" sz="2000" b="1" dirty="0" smtClean="0"/>
              <a:t> przez gorącą gwiazdę </a:t>
            </a:r>
          </a:p>
          <a:p>
            <a:pPr>
              <a:buNone/>
            </a:pPr>
            <a:r>
              <a:rPr lang="pl-PL" sz="2000" b="1" dirty="0" smtClean="0"/>
              <a:t>o </a:t>
            </a:r>
            <a:r>
              <a:rPr lang="pl-PL" sz="2000" b="1" dirty="0" smtClean="0">
                <a:hlinkClick r:id="rId2" action="ppaction://hlinksldjump"/>
              </a:rPr>
              <a:t>jasności 11,0</a:t>
            </a:r>
            <a:r>
              <a:rPr lang="pl-PL" sz="2000" b="1" baseline="30000" dirty="0" smtClean="0">
                <a:hlinkClick r:id="rId2" action="ppaction://hlinksldjump"/>
              </a:rPr>
              <a:t>m</a:t>
            </a:r>
            <a:r>
              <a:rPr lang="pl-PL" sz="2000" b="1" baseline="30000" dirty="0" smtClean="0"/>
              <a:t> </a:t>
            </a:r>
            <a:r>
              <a:rPr lang="pl-PL" sz="2000" b="1" dirty="0" smtClean="0"/>
              <a:t>,</a:t>
            </a:r>
          </a:p>
          <a:p>
            <a:pPr>
              <a:buNone/>
            </a:pPr>
            <a:r>
              <a:rPr lang="pl-PL" sz="2000" b="1" dirty="0" smtClean="0">
                <a:hlinkClick r:id="rId3" action="ppaction://hlinksldjump"/>
              </a:rPr>
              <a:t>typu widmowego A05e</a:t>
            </a:r>
            <a:r>
              <a:rPr lang="pl-PL" sz="2000" b="1" dirty="0" smtClean="0"/>
              <a:t>.</a:t>
            </a:r>
          </a:p>
          <a:p>
            <a:pPr>
              <a:buNone/>
            </a:pPr>
            <a:r>
              <a:rPr lang="pl-PL" sz="2000" b="1" dirty="0" smtClean="0"/>
              <a:t>Jej masę ocenia się</a:t>
            </a:r>
          </a:p>
          <a:p>
            <a:pPr>
              <a:buNone/>
            </a:pPr>
            <a:r>
              <a:rPr lang="pl-PL" sz="2000" b="1" dirty="0" smtClean="0"/>
              <a:t>na ok. 800 mas Słońca.</a:t>
            </a:r>
          </a:p>
          <a:p>
            <a:pPr>
              <a:buNone/>
            </a:pPr>
            <a:r>
              <a:rPr lang="pl-PL" sz="2000" b="1" dirty="0" smtClean="0">
                <a:hlinkClick r:id="rId4" action="ppaction://hlinksldjump"/>
              </a:rPr>
              <a:t>Omega jest źródłem</a:t>
            </a:r>
          </a:p>
          <a:p>
            <a:pPr>
              <a:buNone/>
            </a:pPr>
            <a:r>
              <a:rPr lang="pl-PL" sz="2000" b="1" dirty="0" smtClean="0">
                <a:hlinkClick r:id="rId4" action="ppaction://hlinksldjump"/>
              </a:rPr>
              <a:t> fal radiowych</a:t>
            </a:r>
            <a:r>
              <a:rPr lang="pl-PL" sz="2000" b="1" dirty="0" smtClean="0"/>
              <a:t>.</a:t>
            </a:r>
          </a:p>
          <a:p>
            <a:pPr>
              <a:buNone/>
            </a:pPr>
            <a:endParaRPr lang="pl-PL" sz="2000" b="1" dirty="0" smtClean="0"/>
          </a:p>
        </p:txBody>
      </p:sp>
      <p:pic>
        <p:nvPicPr>
          <p:cNvPr id="4" name="Picture 43" descr="ImageRight"/>
          <p:cNvPicPr>
            <a:picLocks noChangeAspect="1" noChangeArrowheads="1"/>
          </p:cNvPicPr>
          <p:nvPr/>
        </p:nvPicPr>
        <p:blipFill>
          <a:blip r:embed="rId5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3" descr="ImageRight"/>
          <p:cNvPicPr>
            <a:picLocks noChangeAspect="1" noChangeArrowheads="1"/>
          </p:cNvPicPr>
          <p:nvPr/>
        </p:nvPicPr>
        <p:blipFill>
          <a:blip r:embed="rId5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7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2013-10-01</a:t>
            </a:r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5BE9-597D-4ECB-AD44-7FEEFEE91B17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Hanna Smolinska</a:t>
            </a: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3556338" y="332656"/>
            <a:ext cx="2527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Moje obserwacje I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980729"/>
            <a:ext cx="5292080" cy="507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e tekstowe 13"/>
          <p:cNvSpPr txBox="1"/>
          <p:nvPr/>
        </p:nvSpPr>
        <p:spPr>
          <a:xfrm>
            <a:off x="1763688" y="56612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/>
          </a:p>
        </p:txBody>
      </p:sp>
      <p:sp>
        <p:nvSpPr>
          <p:cNvPr id="20" name="Strzałka w prawo 19">
            <a:hlinkClick r:id="rId7" action="ppaction://hlinksldjump"/>
          </p:cNvPr>
          <p:cNvSpPr/>
          <p:nvPr/>
        </p:nvSpPr>
        <p:spPr>
          <a:xfrm>
            <a:off x="1979712" y="5373217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2"/>
                </a:solidFill>
              </a:rPr>
              <a:t>2013-10-01</a:t>
            </a: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093297"/>
            <a:ext cx="2895600" cy="360040"/>
          </a:xfrm>
        </p:spPr>
        <p:txBody>
          <a:bodyPr/>
          <a:lstStyle/>
          <a:p>
            <a:r>
              <a:rPr lang="pl-PL" dirty="0" smtClean="0">
                <a:solidFill>
                  <a:schemeClr val="bg2"/>
                </a:solidFill>
              </a:rPr>
              <a:t>Hanna </a:t>
            </a:r>
            <a:r>
              <a:rPr lang="pl-PL" dirty="0" err="1" smtClean="0">
                <a:solidFill>
                  <a:schemeClr val="bg2"/>
                </a:solidFill>
              </a:rPr>
              <a:t>Smolinska</a:t>
            </a: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5BE9-597D-4ECB-AD44-7FEEFEE91B17}" type="slidenum">
              <a:rPr lang="pl-PL" smtClean="0">
                <a:solidFill>
                  <a:schemeClr val="bg2"/>
                </a:solidFill>
              </a:rPr>
              <a:pPr/>
              <a:t>6</a:t>
            </a:fld>
            <a:endParaRPr lang="pl-PL" dirty="0">
              <a:solidFill>
                <a:schemeClr val="bg2"/>
              </a:solidFill>
            </a:endParaRPr>
          </a:p>
        </p:txBody>
      </p:sp>
      <p:pic>
        <p:nvPicPr>
          <p:cNvPr id="8" name="Picture 43" descr="ImageRight"/>
          <p:cNvPicPr>
            <a:picLocks noChangeAspect="1" noChangeArrowheads="1"/>
          </p:cNvPicPr>
          <p:nvPr/>
        </p:nvPicPr>
        <p:blipFill>
          <a:blip r:embed="rId3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3" descr="ImageRight"/>
          <p:cNvPicPr>
            <a:picLocks noChangeAspect="1" noChangeArrowheads="1"/>
          </p:cNvPicPr>
          <p:nvPr/>
        </p:nvPicPr>
        <p:blipFill>
          <a:blip r:embed="rId3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021288"/>
            <a:ext cx="9144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3556338" y="332656"/>
            <a:ext cx="2383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Moje obserwacje I  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23528" y="6021288"/>
            <a:ext cx="8820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200" dirty="0" smtClean="0">
              <a:solidFill>
                <a:schemeClr val="bg2"/>
              </a:solidFill>
            </a:endParaRPr>
          </a:p>
          <a:p>
            <a:pPr algn="just"/>
            <a:r>
              <a:rPr lang="pl-PL" sz="1200" dirty="0" smtClean="0">
                <a:solidFill>
                  <a:schemeClr val="bg2"/>
                </a:solidFill>
              </a:rPr>
              <a:t>01/10/2013                                                                                      Hanna Smolińska                                                                                                  6 </a:t>
            </a:r>
          </a:p>
          <a:p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611560" y="980729"/>
            <a:ext cx="813690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Jednostką wielkości gwiazdowej jest </a:t>
            </a:r>
            <a:r>
              <a:rPr lang="pl-PL" b="1" dirty="0" err="1" smtClean="0"/>
              <a:t>magnitudo</a:t>
            </a:r>
            <a:r>
              <a:rPr lang="pl-PL" b="1" dirty="0" smtClean="0"/>
              <a:t> (oznaczenie </a:t>
            </a:r>
            <a:r>
              <a:rPr lang="pl-PL" b="1" baseline="30000" dirty="0" smtClean="0"/>
              <a:t>m</a:t>
            </a:r>
            <a:r>
              <a:rPr lang="pl-PL" b="1" dirty="0" smtClean="0"/>
              <a:t> lub </a:t>
            </a:r>
            <a:r>
              <a:rPr lang="pl-PL" b="1" i="1" dirty="0" smtClean="0"/>
              <a:t>mag</a:t>
            </a:r>
            <a:r>
              <a:rPr lang="pl-PL" b="1" dirty="0" smtClean="0"/>
              <a:t>).            </a:t>
            </a:r>
            <a:r>
              <a:rPr lang="pl-PL" dirty="0" err="1" smtClean="0"/>
              <a:t>Magnitudo</a:t>
            </a:r>
            <a:r>
              <a:rPr lang="pl-PL" dirty="0" smtClean="0"/>
              <a:t> są jednostkami spopularyzowanymi przez Ptolemeusza w jego </a:t>
            </a:r>
            <a:r>
              <a:rPr lang="pl-PL" i="1" dirty="0" err="1" smtClean="0"/>
              <a:t>Almageście</a:t>
            </a:r>
            <a:r>
              <a:rPr lang="pl-PL" dirty="0" smtClean="0"/>
              <a:t> ok. 140 r. n.e., ale prawdopodobnie wynalezione przez Hipparcha, który wszystkie gwiazdy sklasyfikował pod względem blasku na 6 grup. Skala ta była w użyciu jeszcze na początku XIX wieku. im jaśniejsza gwiazda tym niższa wielkość gwiazdowa była jej przypisana. W połowie XIX wieku rozszerzono ją o wielkości początkowo 7</a:t>
            </a:r>
            <a:r>
              <a:rPr lang="pl-PL" baseline="30000" dirty="0" smtClean="0"/>
              <a:t>m</a:t>
            </a:r>
            <a:r>
              <a:rPr lang="pl-PL" dirty="0" smtClean="0"/>
              <a:t>, potem 8</a:t>
            </a:r>
            <a:r>
              <a:rPr lang="pl-PL" baseline="30000" dirty="0" smtClean="0"/>
              <a:t>m</a:t>
            </a:r>
            <a:r>
              <a:rPr lang="pl-PL" dirty="0" smtClean="0"/>
              <a:t>, itd., aby mieć możliwość uwzględnienia gwiazd niewidocznych gołym okiem. </a:t>
            </a:r>
          </a:p>
          <a:p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140969"/>
            <a:ext cx="1368152" cy="91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140969"/>
            <a:ext cx="1253475" cy="93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7" y="3140969"/>
            <a:ext cx="1308817" cy="97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ole tekstowe 18"/>
          <p:cNvSpPr txBox="1"/>
          <p:nvPr/>
        </p:nvSpPr>
        <p:spPr>
          <a:xfrm>
            <a:off x="1331640" y="4149080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Księżyc w pełni świeci jako obiekt -12</a:t>
            </a:r>
            <a:r>
              <a:rPr lang="pl-PL" baseline="30000" dirty="0" smtClean="0"/>
              <a:t>m</a:t>
            </a:r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4211960" y="4149080"/>
            <a:ext cx="1080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Słońce ma jasność   - 26</a:t>
            </a:r>
            <a:r>
              <a:rPr lang="pl-PL" baseline="30000" dirty="0" smtClean="0"/>
              <a:t>m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6300192" y="4149080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Kosmiczny </a:t>
            </a:r>
            <a:r>
              <a:rPr lang="pl-PL" dirty="0" err="1" smtClean="0"/>
              <a:t>Hubble'a</a:t>
            </a:r>
            <a:r>
              <a:rPr lang="pl-PL" dirty="0" smtClean="0"/>
              <a:t>: najsłabsze obserwowalne obiekty mają jasność ponad +28</a:t>
            </a:r>
            <a:r>
              <a:rPr lang="pl-PL" baseline="30000" dirty="0" smtClean="0"/>
              <a:t>m</a:t>
            </a:r>
            <a:endParaRPr lang="pl-PL" dirty="0"/>
          </a:p>
        </p:txBody>
      </p:sp>
      <p:sp>
        <p:nvSpPr>
          <p:cNvPr id="18" name="Strzałka w prawo 17">
            <a:hlinkClick r:id="rId7" action="ppaction://hlinksldjump"/>
          </p:cNvPr>
          <p:cNvSpPr/>
          <p:nvPr/>
        </p:nvSpPr>
        <p:spPr>
          <a:xfrm>
            <a:off x="7308304" y="5373217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sz="1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9"/>
            <a:ext cx="3682752" cy="37444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dirty="0" smtClean="0"/>
              <a:t>      </a:t>
            </a:r>
            <a:r>
              <a:rPr lang="pl-PL" b="1" dirty="0" smtClean="0"/>
              <a:t>Typy widmowe gwiazd</a:t>
            </a:r>
            <a:r>
              <a:rPr lang="pl-PL" dirty="0" smtClean="0"/>
              <a:t>: jedne źródła podają tylko klasy O, B, A, F, G, K, M. Inne uzupełniają je jeszcze o klasy dodatkowe R, N i S, a nowsze źródła podają, że klasy R i N zostały zastąpione przez klasę C.  Każdy typ widmowy dzieli się na 10 podtypów (oznaczanych od 0 do 9), przy czym 0 oznacza gwiazdy najgorętsze, a 9 chłodniejsze. Najgorętsze opisane gwiazdy mają typ widmowy O5.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2013-10-01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Hanna Smolinska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452320" y="6093298"/>
            <a:ext cx="1341512" cy="360039"/>
          </a:xfrm>
        </p:spPr>
        <p:txBody>
          <a:bodyPr/>
          <a:lstStyle/>
          <a:p>
            <a:fld id="{62225BE9-597D-4ECB-AD44-7FEEFEE91B17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7740352" y="5517234"/>
            <a:ext cx="15841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 smtClean="0"/>
              <a:t>              </a:t>
            </a:r>
          </a:p>
          <a:p>
            <a:endParaRPr lang="pl-PL" dirty="0"/>
          </a:p>
        </p:txBody>
      </p:sp>
      <p:pic>
        <p:nvPicPr>
          <p:cNvPr id="9" name="Picture 43" descr="ImageRight"/>
          <p:cNvPicPr>
            <a:picLocks noChangeAspect="1" noChangeArrowheads="1"/>
          </p:cNvPicPr>
          <p:nvPr/>
        </p:nvPicPr>
        <p:blipFill>
          <a:blip r:embed="rId2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3" descr="ImageRight"/>
          <p:cNvPicPr>
            <a:picLocks noChangeAspect="1" noChangeArrowheads="1"/>
          </p:cNvPicPr>
          <p:nvPr/>
        </p:nvPicPr>
        <p:blipFill>
          <a:blip r:embed="rId2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827585" y="332656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Moje obserwacje I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23528" y="6165305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 smtClean="0">
                <a:solidFill>
                  <a:schemeClr val="bg2"/>
                </a:solidFill>
              </a:rPr>
              <a:t>01/10/2013                                                                 Hanna Smolińska                                                                                                                    7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260648"/>
            <a:ext cx="3581841" cy="645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trzałka w prawo 13">
            <a:hlinkClick r:id="rId4" action="ppaction://hlinksldjump"/>
          </p:cNvPr>
          <p:cNvSpPr/>
          <p:nvPr/>
        </p:nvSpPr>
        <p:spPr>
          <a:xfrm>
            <a:off x="8316416" y="5373217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9"/>
            <a:ext cx="8363272" cy="478539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3000" b="1" dirty="0" smtClean="0"/>
              <a:t>     W obrębie Mgławicy Omega znajduje się obszar skatalogowany jako </a:t>
            </a:r>
            <a:r>
              <a:rPr lang="pl-PL" sz="3000" b="1" dirty="0" smtClean="0">
                <a:hlinkClick r:id="rId2" action="ppaction://hlinksldjump"/>
              </a:rPr>
              <a:t>M17 </a:t>
            </a:r>
            <a:r>
              <a:rPr lang="pl-PL" sz="3000" b="1" dirty="0" err="1" smtClean="0">
                <a:hlinkClick r:id="rId2" action="ppaction://hlinksldjump"/>
              </a:rPr>
              <a:t>SWex</a:t>
            </a:r>
            <a:r>
              <a:rPr lang="pl-PL" sz="3000" b="1" dirty="0" smtClean="0"/>
              <a:t>. Jest to ciemny      obłok odkryty w latach 70-tych XX wieku. Obserwacje prowadzone z użyciem teleskopu </a:t>
            </a:r>
            <a:r>
              <a:rPr lang="pl-PL" sz="3000" b="1" dirty="0" err="1" smtClean="0"/>
              <a:t>Spitzera</a:t>
            </a:r>
            <a:r>
              <a:rPr lang="pl-PL" sz="3000" b="1" dirty="0" smtClean="0"/>
              <a:t> pozwoliły dostrzec w obłoku miejsce powstawania nowych gwiazd. Obecne obserwacje pozwoliły dostrzec około 500 gwiazd. Ponieważ jednak możliwości obserwacyjne nie pozwalają na wykrycie ciemniejszych gwiazd przypuszcza się, że w M17SWex może powstawać ponad 10 000 gwiazd. 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b="1" dirty="0" smtClean="0"/>
          </a:p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2013-10-01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Hanna Smolinska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5BE9-597D-4ECB-AD44-7FEEFEE91B17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556338" y="332656"/>
            <a:ext cx="2031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Moje obserwacje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3" descr="ImageRight"/>
          <p:cNvPicPr>
            <a:picLocks noChangeAspect="1" noChangeArrowheads="1"/>
          </p:cNvPicPr>
          <p:nvPr/>
        </p:nvPicPr>
        <p:blipFill>
          <a:blip r:embed="rId3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3" descr="ImageRight"/>
          <p:cNvPicPr>
            <a:picLocks noChangeAspect="1" noChangeArrowheads="1"/>
          </p:cNvPicPr>
          <p:nvPr/>
        </p:nvPicPr>
        <p:blipFill>
          <a:blip r:embed="rId3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273"/>
            <a:ext cx="9144000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2640592" y="332657"/>
            <a:ext cx="3083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Moje obserwacje I</a:t>
            </a:r>
          </a:p>
          <a:p>
            <a:endParaRPr lang="pl-PL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5" y="188640"/>
            <a:ext cx="900291" cy="864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pole tekstowe 11"/>
          <p:cNvSpPr txBox="1"/>
          <p:nvPr/>
        </p:nvSpPr>
        <p:spPr>
          <a:xfrm>
            <a:off x="179512" y="6237312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bg2"/>
                </a:solidFill>
              </a:rPr>
              <a:t>01/10/2013                                                                                      Hanna Smolińska                                                                                                      8 </a:t>
            </a:r>
          </a:p>
          <a:p>
            <a:endParaRPr lang="pl-PL" sz="1200" dirty="0" smtClean="0">
              <a:solidFill>
                <a:schemeClr val="bg2"/>
              </a:solidFill>
            </a:endParaRPr>
          </a:p>
          <a:p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7236298" y="5877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14" name="Strzałka w prawo 13">
            <a:hlinkClick r:id="rId5" action="ppaction://hlinksldjump"/>
          </p:cNvPr>
          <p:cNvSpPr/>
          <p:nvPr/>
        </p:nvSpPr>
        <p:spPr>
          <a:xfrm>
            <a:off x="7380312" y="5445225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20882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200" b="1" dirty="0" smtClean="0"/>
              <a:t>M17 </a:t>
            </a:r>
            <a:r>
              <a:rPr lang="pl-PL" sz="1200" b="1" dirty="0" err="1" smtClean="0"/>
              <a:t>Swex</a:t>
            </a:r>
            <a:r>
              <a:rPr lang="pl-PL" sz="1200" b="1" dirty="0" smtClean="0"/>
              <a:t>:</a:t>
            </a:r>
          </a:p>
          <a:p>
            <a:pPr>
              <a:buNone/>
            </a:pPr>
            <a:r>
              <a:rPr lang="en-US" sz="1200" b="1" u="sng" dirty="0" smtClean="0">
                <a:hlinkClick r:id="rId2"/>
              </a:rPr>
              <a:t>http://phys.org/news197731642.html</a:t>
            </a:r>
            <a:endParaRPr lang="pl-PL" sz="1200" b="1" u="sng" dirty="0" smtClean="0"/>
          </a:p>
          <a:p>
            <a:pPr>
              <a:buNone/>
            </a:pPr>
            <a:r>
              <a:rPr lang="pl-PL" sz="1200" b="1" u="sng" dirty="0" smtClean="0"/>
              <a:t>Nowo urodzone gwiazdy odkryte w ciemnym kosmicznym obłoku: </a:t>
            </a:r>
          </a:p>
          <a:p>
            <a:pPr>
              <a:buNone/>
            </a:pPr>
            <a:r>
              <a:rPr lang="pl-PL" sz="1200" dirty="0" smtClean="0"/>
              <a:t>          Ciemny, niewyraźny obłok pyłu (rozciągający się od centrum, po prawej) wydaje się być kłębem z jasnym wybuchem                (na obrazie fałszywe kolory) zrobionym w podczerwieni przez Teleskop Kosmiczny </a:t>
            </a:r>
            <a:r>
              <a:rPr lang="pl-PL" sz="1200" dirty="0" err="1" smtClean="0"/>
              <a:t>Spitzera</a:t>
            </a:r>
            <a:r>
              <a:rPr lang="pl-PL" sz="1200" dirty="0" smtClean="0"/>
              <a:t>. Tajemniczy obłok  </a:t>
            </a:r>
            <a:r>
              <a:rPr lang="pl-PL" sz="1200" b="1" dirty="0" smtClean="0"/>
              <a:t>M17 SWEX</a:t>
            </a:r>
            <a:r>
              <a:rPr lang="pl-PL" sz="1200" dirty="0" smtClean="0"/>
              <a:t>, jest obszarem formowania gwiazd w zawrotnym tempie, ale jeszcze nie doczekał się najbardziej masywnych gwiazd.            Na lewo, na tylnym końcu ciemnej chmury, gigantyczne gwiazdy O tworzą interesujący kontrast z jasnym światłem                 (w pobliżu centrum obrazka). </a:t>
            </a:r>
          </a:p>
          <a:p>
            <a:pPr>
              <a:buNone/>
            </a:pPr>
            <a:r>
              <a:rPr lang="pl-PL" sz="1200" dirty="0" smtClean="0"/>
              <a:t>NASA / </a:t>
            </a:r>
            <a:r>
              <a:rPr lang="pl-PL" sz="1200" dirty="0" err="1" smtClean="0"/>
              <a:t>JPL-Caltech</a:t>
            </a:r>
            <a:r>
              <a:rPr lang="pl-PL" sz="1200" dirty="0" smtClean="0"/>
              <a:t> / </a:t>
            </a:r>
            <a:r>
              <a:rPr lang="pl-PL" sz="1200" dirty="0" err="1" smtClean="0"/>
              <a:t>Matthew</a:t>
            </a:r>
            <a:r>
              <a:rPr lang="pl-PL" sz="1200" dirty="0" smtClean="0"/>
              <a:t> </a:t>
            </a:r>
            <a:r>
              <a:rPr lang="pl-PL" sz="1200" dirty="0" err="1" smtClean="0"/>
              <a:t>Povich</a:t>
            </a:r>
            <a:r>
              <a:rPr lang="pl-PL" sz="1200" dirty="0" smtClean="0"/>
              <a:t> (Penn State).</a:t>
            </a:r>
          </a:p>
          <a:p>
            <a:pPr>
              <a:buNone/>
            </a:pPr>
            <a:endParaRPr lang="pl-PL" sz="1200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2013-10-01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Hanna Smolinska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5BE9-597D-4ECB-AD44-7FEEFEE91B17}" type="slidenum">
              <a:rPr lang="pl-PL" smtClean="0"/>
              <a:pPr/>
              <a:t>9</a:t>
            </a:fld>
            <a:endParaRPr lang="pl-PL"/>
          </a:p>
        </p:txBody>
      </p:sp>
      <p:pic>
        <p:nvPicPr>
          <p:cNvPr id="7" name="Picture 43" descr="ImageRight"/>
          <p:cNvPicPr>
            <a:picLocks noChangeAspect="1" noChangeArrowheads="1"/>
          </p:cNvPicPr>
          <p:nvPr/>
        </p:nvPicPr>
        <p:blipFill>
          <a:blip r:embed="rId3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3" descr="ImageRight"/>
          <p:cNvPicPr>
            <a:picLocks noChangeAspect="1" noChangeArrowheads="1"/>
          </p:cNvPicPr>
          <p:nvPr/>
        </p:nvPicPr>
        <p:blipFill>
          <a:blip r:embed="rId3" cstate="print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6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6948264" y="56612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       </a:t>
            </a:r>
            <a:r>
              <a:rPr lang="pl-PL" dirty="0" smtClean="0">
                <a:hlinkClick r:id="rId4" action="ppaction://hlinksldjump"/>
              </a:rPr>
              <a:t> 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3556338" y="476673"/>
            <a:ext cx="2311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Moje obserwacje I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23528" y="6021289"/>
            <a:ext cx="8712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bg2"/>
                </a:solidFill>
              </a:rPr>
              <a:t>01/10/2013                                                                                      Hanna Smolińska                                                                                                     9 </a:t>
            </a:r>
          </a:p>
          <a:p>
            <a:endParaRPr lang="pl-PL" sz="1200" dirty="0" smtClean="0">
              <a:solidFill>
                <a:schemeClr val="bg2"/>
              </a:solidFill>
            </a:endParaRPr>
          </a:p>
          <a:p>
            <a:endParaRPr lang="pl-P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5" y="2780929"/>
            <a:ext cx="4605299" cy="267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ole tekstowe 16"/>
          <p:cNvSpPr txBox="1"/>
          <p:nvPr/>
        </p:nvSpPr>
        <p:spPr>
          <a:xfrm>
            <a:off x="395538" y="5373217"/>
            <a:ext cx="23342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 smtClean="0"/>
              <a:t>(</a:t>
            </a:r>
            <a:r>
              <a:rPr lang="pl-PL" sz="800" b="1" dirty="0" smtClean="0"/>
              <a:t>tłumaczenie z </a:t>
            </a:r>
            <a:r>
              <a:rPr lang="pl-PL" sz="800" b="1" dirty="0" smtClean="0">
                <a:hlinkClick r:id="rId6"/>
              </a:rPr>
              <a:t>http://phys.org/</a:t>
            </a:r>
            <a:r>
              <a:rPr lang="pl-PL" sz="800" b="1" dirty="0" smtClean="0"/>
              <a:t>  Hanna Smolińska</a:t>
            </a:r>
            <a:r>
              <a:rPr lang="pl-PL" sz="800" dirty="0" smtClean="0"/>
              <a:t>)</a:t>
            </a:r>
          </a:p>
          <a:p>
            <a:endParaRPr lang="pl-PL" dirty="0"/>
          </a:p>
        </p:txBody>
      </p:sp>
      <p:sp>
        <p:nvSpPr>
          <p:cNvPr id="14" name="Strzałka w prawo 13">
            <a:hlinkClick r:id="rId4" action="ppaction://hlinksldjump"/>
          </p:cNvPr>
          <p:cNvSpPr/>
          <p:nvPr/>
        </p:nvSpPr>
        <p:spPr>
          <a:xfrm>
            <a:off x="7380312" y="5445225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1391</Words>
  <Application>Microsoft Office PowerPoint</Application>
  <PresentationFormat>Pokaz na ekranie (4:3)</PresentationFormat>
  <Paragraphs>227</Paragraphs>
  <Slides>19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Prezentacja programu PowerPoint</vt:lpstr>
      <vt:lpstr>                            rys.1                                                                                                  rys.2  z 25 czerwca 1837                                                                   rys.3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Gwiazdy pierwszego  planu: 1  2  3  4  5  6  7  8 9 10 11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Moje obserwacje I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Win</dc:creator>
  <cp:lastModifiedBy>Admin</cp:lastModifiedBy>
  <cp:revision>369</cp:revision>
  <dcterms:created xsi:type="dcterms:W3CDTF">2013-09-30T19:24:26Z</dcterms:created>
  <dcterms:modified xsi:type="dcterms:W3CDTF">2013-12-02T10:37:52Z</dcterms:modified>
</cp:coreProperties>
</file>